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0" r:id="rId5"/>
    <p:sldId id="261" r:id="rId6"/>
    <p:sldId id="258" r:id="rId7"/>
    <p:sldId id="262" r:id="rId8"/>
    <p:sldId id="259" r:id="rId9"/>
    <p:sldId id="263" r:id="rId10"/>
    <p:sldId id="264" r:id="rId11"/>
    <p:sldId id="265" r:id="rId12"/>
    <p:sldId id="281" r:id="rId13"/>
    <p:sldId id="276" r:id="rId14"/>
    <p:sldId id="272" r:id="rId15"/>
    <p:sldId id="271" r:id="rId16"/>
    <p:sldId id="277" r:id="rId17"/>
    <p:sldId id="266" r:id="rId18"/>
    <p:sldId id="267" r:id="rId19"/>
    <p:sldId id="268" r:id="rId20"/>
    <p:sldId id="274" r:id="rId21"/>
    <p:sldId id="269" r:id="rId22"/>
    <p:sldId id="270" r:id="rId23"/>
    <p:sldId id="275" r:id="rId24"/>
    <p:sldId id="278" r:id="rId25"/>
    <p:sldId id="279" r:id="rId26"/>
    <p:sldId id="280" r:id="rId27"/>
    <p:sldId id="282" r:id="rId28"/>
    <p:sldId id="283" r:id="rId29"/>
    <p:sldId id="284" r:id="rId30"/>
    <p:sldId id="285" r:id="rId31"/>
    <p:sldId id="286" r:id="rId32"/>
    <p:sldId id="287" r:id="rId33"/>
    <p:sldId id="288" r:id="rId34"/>
    <p:sldId id="289" r:id="rId35"/>
    <p:sldId id="294" r:id="rId36"/>
    <p:sldId id="291" r:id="rId37"/>
    <p:sldId id="292" r:id="rId38"/>
    <p:sldId id="290" r:id="rId39"/>
    <p:sldId id="293" r:id="rId40"/>
    <p:sldId id="306" r:id="rId41"/>
    <p:sldId id="296" r:id="rId42"/>
    <p:sldId id="297" r:id="rId43"/>
    <p:sldId id="295" r:id="rId44"/>
    <p:sldId id="298" r:id="rId45"/>
    <p:sldId id="299" r:id="rId46"/>
    <p:sldId id="300" r:id="rId47"/>
    <p:sldId id="301" r:id="rId48"/>
    <p:sldId id="302" r:id="rId49"/>
    <p:sldId id="308" r:id="rId50"/>
    <p:sldId id="303" r:id="rId51"/>
    <p:sldId id="304" r:id="rId52"/>
    <p:sldId id="307" r:id="rId53"/>
    <p:sldId id="305" r:id="rId54"/>
    <p:sldId id="310" r:id="rId55"/>
    <p:sldId id="311" r:id="rId56"/>
    <p:sldId id="312" r:id="rId57"/>
    <p:sldId id="313" r:id="rId58"/>
    <p:sldId id="314" r:id="rId59"/>
    <p:sldId id="309" r:id="rId60"/>
    <p:sldId id="316" r:id="rId61"/>
    <p:sldId id="315" r:id="rId62"/>
    <p:sldId id="317" r:id="rId63"/>
    <p:sldId id="318" r:id="rId64"/>
    <p:sldId id="319" r:id="rId65"/>
    <p:sldId id="321" r:id="rId66"/>
    <p:sldId id="320" r:id="rId67"/>
    <p:sldId id="333" r:id="rId68"/>
    <p:sldId id="323" r:id="rId69"/>
    <p:sldId id="325" r:id="rId70"/>
    <p:sldId id="324" r:id="rId71"/>
    <p:sldId id="326" r:id="rId72"/>
    <p:sldId id="334" r:id="rId73"/>
    <p:sldId id="329" r:id="rId74"/>
    <p:sldId id="327" r:id="rId75"/>
    <p:sldId id="328" r:id="rId76"/>
    <p:sldId id="335" r:id="rId77"/>
    <p:sldId id="336" r:id="rId78"/>
    <p:sldId id="330" r:id="rId79"/>
    <p:sldId id="331" r:id="rId80"/>
    <p:sldId id="337" r:id="rId81"/>
    <p:sldId id="332" r:id="rId82"/>
    <p:sldId id="338" r:id="rId83"/>
    <p:sldId id="339" r:id="rId84"/>
    <p:sldId id="341" r:id="rId85"/>
    <p:sldId id="345" r:id="rId86"/>
    <p:sldId id="346" r:id="rId87"/>
    <p:sldId id="342" r:id="rId88"/>
    <p:sldId id="351" r:id="rId89"/>
    <p:sldId id="340" r:id="rId90"/>
    <p:sldId id="344" r:id="rId91"/>
    <p:sldId id="343" r:id="rId92"/>
    <p:sldId id="348" r:id="rId93"/>
    <p:sldId id="349" r:id="rId94"/>
    <p:sldId id="355" r:id="rId95"/>
    <p:sldId id="350" r:id="rId96"/>
    <p:sldId id="356" r:id="rId97"/>
    <p:sldId id="354" r:id="rId98"/>
    <p:sldId id="357" r:id="rId99"/>
    <p:sldId id="352" r:id="rId100"/>
    <p:sldId id="353" r:id="rId101"/>
    <p:sldId id="360" r:id="rId102"/>
    <p:sldId id="358" r:id="rId103"/>
    <p:sldId id="359" r:id="rId104"/>
    <p:sldId id="361" r:id="rId105"/>
    <p:sldId id="363" r:id="rId106"/>
    <p:sldId id="365" r:id="rId107"/>
    <p:sldId id="362" r:id="rId108"/>
    <p:sldId id="364" r:id="rId109"/>
    <p:sldId id="366" r:id="rId110"/>
    <p:sldId id="367" r:id="rId111"/>
    <p:sldId id="369" r:id="rId112"/>
    <p:sldId id="368" r:id="rId113"/>
    <p:sldId id="370" r:id="rId114"/>
    <p:sldId id="372" r:id="rId115"/>
    <p:sldId id="382" r:id="rId116"/>
    <p:sldId id="373" r:id="rId117"/>
    <p:sldId id="374" r:id="rId118"/>
    <p:sldId id="375" r:id="rId119"/>
    <p:sldId id="376" r:id="rId120"/>
    <p:sldId id="377" r:id="rId121"/>
    <p:sldId id="378" r:id="rId122"/>
    <p:sldId id="379" r:id="rId123"/>
    <p:sldId id="380" r:id="rId124"/>
    <p:sldId id="381" r:id="rId125"/>
    <p:sldId id="371" r:id="rId126"/>
    <p:sldId id="383" r:id="rId127"/>
    <p:sldId id="384" r:id="rId128"/>
    <p:sldId id="385" r:id="rId129"/>
    <p:sldId id="386" r:id="rId130"/>
    <p:sldId id="387" r:id="rId131"/>
    <p:sldId id="394" r:id="rId132"/>
    <p:sldId id="388" r:id="rId133"/>
    <p:sldId id="389" r:id="rId134"/>
    <p:sldId id="390" r:id="rId135"/>
    <p:sldId id="391" r:id="rId136"/>
    <p:sldId id="392" r:id="rId137"/>
    <p:sldId id="393" r:id="rId138"/>
    <p:sldId id="395" r:id="rId139"/>
    <p:sldId id="396" r:id="rId140"/>
    <p:sldId id="397" r:id="rId141"/>
    <p:sldId id="399" r:id="rId142"/>
    <p:sldId id="398" r:id="rId143"/>
    <p:sldId id="400" r:id="rId144"/>
    <p:sldId id="401" r:id="rId145"/>
    <p:sldId id="402" r:id="rId146"/>
    <p:sldId id="347" r:id="rId1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4641" autoAdjust="0"/>
  </p:normalViewPr>
  <p:slideViewPr>
    <p:cSldViewPr snapToGrid="0">
      <p:cViewPr varScale="1">
        <p:scale>
          <a:sx n="80" d="100"/>
          <a:sy n="80" d="100"/>
        </p:scale>
        <p:origin x="-96" y="-726"/>
      </p:cViewPr>
      <p:guideLst>
        <p:guide orient="horz" pos="2160"/>
        <p:guide pos="3840"/>
      </p:guideLst>
    </p:cSldViewPr>
  </p:slideViewPr>
  <p:notesTextViewPr>
    <p:cViewPr>
      <p:scale>
        <a:sx n="1" d="1"/>
        <a:sy n="1" d="1"/>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sz="2000" b="1" baseline="0" dirty="0">
                <a:solidFill>
                  <a:schemeClr val="tx1"/>
                </a:solidFill>
              </a:rPr>
              <a:t>5 oscillators , 3 in A &amp; 2 in B with 5 energy units</a:t>
            </a:r>
          </a:p>
        </c:rich>
      </c:tx>
      <c:layout>
        <c:manualLayout>
          <c:xMode val="edge"/>
          <c:yMode val="edge"/>
          <c:x val="0.22844324777237318"/>
          <c:y val="1.9220781448364078E-2"/>
        </c:manualLayout>
      </c:layout>
      <c:overlay val="0"/>
      <c:spPr>
        <a:noFill/>
        <a:ln>
          <a:noFill/>
        </a:ln>
        <a:effectLst/>
      </c:spPr>
    </c:title>
    <c:autoTitleDeleted val="0"/>
    <c:plotArea>
      <c:layout/>
      <c:scatterChart>
        <c:scatterStyle val="lineMarker"/>
        <c:varyColors val="0"/>
        <c:ser>
          <c:idx val="0"/>
          <c:order val="0"/>
          <c:spPr>
            <a:ln w="38100" cap="flat" cmpd="sng" algn="ctr">
              <a:noFill/>
              <a:prstDash val="sysDot"/>
              <a:round/>
            </a:ln>
            <a:effectLst/>
          </c:spPr>
          <c:marker>
            <c:symbol val="plus"/>
            <c:size val="11"/>
            <c:spPr>
              <a:solidFill>
                <a:schemeClr val="tx1"/>
              </a:solidFill>
              <a:ln w="25400" cap="flat" cmpd="sng" algn="ctr">
                <a:noFill/>
                <a:round/>
              </a:ln>
              <a:effectLst/>
            </c:spPr>
          </c:marker>
          <c:xVal>
            <c:numRef>
              <c:f>Sheet1!$A$4:$A$9</c:f>
              <c:numCache>
                <c:formatCode>General</c:formatCode>
                <c:ptCount val="6"/>
                <c:pt idx="0">
                  <c:v>0</c:v>
                </c:pt>
                <c:pt idx="1">
                  <c:v>1</c:v>
                </c:pt>
                <c:pt idx="2">
                  <c:v>2</c:v>
                </c:pt>
                <c:pt idx="3">
                  <c:v>3</c:v>
                </c:pt>
                <c:pt idx="4">
                  <c:v>4</c:v>
                </c:pt>
                <c:pt idx="5">
                  <c:v>5</c:v>
                </c:pt>
              </c:numCache>
            </c:numRef>
          </c:xVal>
          <c:yVal>
            <c:numRef>
              <c:f>Sheet1!$E$4:$E$9</c:f>
              <c:numCache>
                <c:formatCode>General</c:formatCode>
                <c:ptCount val="6"/>
                <c:pt idx="0">
                  <c:v>6</c:v>
                </c:pt>
                <c:pt idx="1">
                  <c:v>15</c:v>
                </c:pt>
                <c:pt idx="2">
                  <c:v>24</c:v>
                </c:pt>
                <c:pt idx="3">
                  <c:v>30</c:v>
                </c:pt>
                <c:pt idx="4">
                  <c:v>30</c:v>
                </c:pt>
                <c:pt idx="5">
                  <c:v>21</c:v>
                </c:pt>
              </c:numCache>
            </c:numRef>
          </c:yVal>
          <c:smooth val="0"/>
        </c:ser>
        <c:dLbls>
          <c:showLegendKey val="0"/>
          <c:showVal val="0"/>
          <c:showCatName val="0"/>
          <c:showSerName val="0"/>
          <c:showPercent val="0"/>
          <c:showBubbleSize val="0"/>
        </c:dLbls>
        <c:axId val="173112320"/>
        <c:axId val="173807104"/>
      </c:scatterChart>
      <c:valAx>
        <c:axId val="17311232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r>
                  <a:rPr lang="en-US" sz="1800" b="1" dirty="0" err="1">
                    <a:solidFill>
                      <a:schemeClr val="tx1"/>
                    </a:solidFill>
                  </a:rPr>
                  <a:t>q</a:t>
                </a:r>
                <a:r>
                  <a:rPr lang="en-US" sz="1800" b="1" baseline="-25000" dirty="0" err="1">
                    <a:solidFill>
                      <a:schemeClr val="tx1"/>
                    </a:solidFill>
                  </a:rPr>
                  <a:t>A</a:t>
                </a:r>
                <a:r>
                  <a:rPr lang="en-US" sz="1800" b="1" dirty="0">
                    <a:solidFill>
                      <a:schemeClr val="tx1"/>
                    </a:solidFill>
                  </a:rPr>
                  <a:t> (number of energy units in system A)</a:t>
                </a:r>
              </a:p>
            </c:rich>
          </c:tx>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crossAx val="173807104"/>
        <c:crosses val="autoZero"/>
        <c:crossBetween val="midCat"/>
      </c:valAx>
      <c:valAx>
        <c:axId val="17380710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n-US" sz="1800" b="1" dirty="0">
                    <a:solidFill>
                      <a:schemeClr val="tx1"/>
                    </a:solidFill>
                  </a:rPr>
                  <a:t>Multiplicity</a:t>
                </a:r>
              </a:p>
            </c:rich>
          </c:tx>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chemeClr val="dk1">
                    <a:lumMod val="65000"/>
                    <a:lumOff val="35000"/>
                  </a:schemeClr>
                </a:solidFill>
                <a:latin typeface="+mn-lt"/>
                <a:ea typeface="+mn-ea"/>
                <a:cs typeface="+mn-cs"/>
              </a:defRPr>
            </a:pPr>
            <a:endParaRPr lang="en-US"/>
          </a:p>
        </c:txPr>
        <c:crossAx val="17311232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10 oscillators in A, 13 in B, 25 energy units total</a:t>
            </a:r>
          </a:p>
        </c:rich>
      </c:tx>
      <c:overlay val="0"/>
      <c:spPr>
        <a:noFill/>
        <a:ln>
          <a:noFill/>
        </a:ln>
        <a:effectLst/>
      </c:spPr>
    </c:title>
    <c:autoTitleDeleted val="0"/>
    <c:plotArea>
      <c:layout>
        <c:manualLayout>
          <c:layoutTarget val="inner"/>
          <c:xMode val="edge"/>
          <c:yMode val="edge"/>
          <c:x val="0.11917610883511799"/>
          <c:y val="0.11167244699742386"/>
          <c:w val="0.84449059492563427"/>
          <c:h val="0.68897309711286092"/>
        </c:manualLayout>
      </c:layout>
      <c:scatterChart>
        <c:scatterStyle val="lineMarker"/>
        <c:varyColors val="0"/>
        <c:ser>
          <c:idx val="0"/>
          <c:order val="0"/>
          <c:spPr>
            <a:ln w="19050" cap="rnd">
              <a:noFill/>
              <a:round/>
            </a:ln>
            <a:effectLst/>
          </c:spPr>
          <c:marker>
            <c:symbol val="star"/>
            <c:size val="7"/>
            <c:spPr>
              <a:solidFill>
                <a:schemeClr val="accent1"/>
              </a:solidFill>
              <a:ln w="9525">
                <a:solidFill>
                  <a:schemeClr val="accent1"/>
                </a:solidFill>
              </a:ln>
              <a:effectLst/>
            </c:spPr>
          </c:marker>
          <c:xVal>
            <c:numRef>
              <c:f>Sheet1!$A$4:$A$29</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Sheet1!$F$4:$F$29</c:f>
              <c:numCache>
                <c:formatCode>General</c:formatCode>
                <c:ptCount val="26"/>
                <c:pt idx="0">
                  <c:v>1.2488174276145014E-4</c:v>
                </c:pt>
                <c:pt idx="1">
                  <c:v>8.4379555919898729E-4</c:v>
                </c:pt>
                <c:pt idx="2">
                  <c:v>3.0939170503962894E-3</c:v>
                </c:pt>
                <c:pt idx="3">
                  <c:v>8.1325819610416714E-3</c:v>
                </c:pt>
                <c:pt idx="4">
                  <c:v>1.710234147689646E-2</c:v>
                </c:pt>
                <c:pt idx="5">
                  <c:v>3.0473262995197318E-2</c:v>
                </c:pt>
                <c:pt idx="6">
                  <c:v>4.7614473429995793E-2</c:v>
                </c:pt>
                <c:pt idx="7">
                  <c:v>6.6704147109302891E-2</c:v>
                </c:pt>
                <c:pt idx="8">
                  <c:v>8.5047787564361182E-2</c:v>
                </c:pt>
                <c:pt idx="9">
                  <c:v>9.971119921338896E-2</c:v>
                </c:pt>
                <c:pt idx="10">
                  <c:v>0.10825787343167946</c:v>
                </c:pt>
                <c:pt idx="11">
                  <c:v>0.10935138730472672</c:v>
                </c:pt>
                <c:pt idx="12">
                  <c:v>0.10304265342176175</c:v>
                </c:pt>
                <c:pt idx="13">
                  <c:v>9.0677535011150348E-2</c:v>
                </c:pt>
                <c:pt idx="14">
                  <c:v>7.4485118044873483E-2</c:v>
                </c:pt>
                <c:pt idx="15">
                  <c:v>5.6997307721294493E-2</c:v>
                </c:pt>
                <c:pt idx="16">
                  <c:v>4.0481042415692114E-2</c:v>
                </c:pt>
                <c:pt idx="17">
                  <c:v>2.6533792507764577E-2</c:v>
                </c:pt>
                <c:pt idx="18">
                  <c:v>1.592027550465875E-2</c:v>
                </c:pt>
                <c:pt idx="19">
                  <c:v>8.6436952878479589E-3</c:v>
                </c:pt>
                <c:pt idx="20">
                  <c:v>4.177786055793181E-3</c:v>
                </c:pt>
                <c:pt idx="21">
                  <c:v>1.7553722923500767E-3</c:v>
                </c:pt>
                <c:pt idx="22">
                  <c:v>6.1836978480514049E-4</c:v>
                </c:pt>
                <c:pt idx="23">
                  <c:v>1.7206811403273475E-4</c:v>
                </c:pt>
                <c:pt idx="24">
                  <c:v>3.3799093827858595E-5</c:v>
                </c:pt>
                <c:pt idx="25">
                  <c:v>3.5359052004529002E-6</c:v>
                </c:pt>
              </c:numCache>
            </c:numRef>
          </c:yVal>
          <c:smooth val="0"/>
        </c:ser>
        <c:dLbls>
          <c:showLegendKey val="0"/>
          <c:showVal val="0"/>
          <c:showCatName val="0"/>
          <c:showSerName val="0"/>
          <c:showPercent val="0"/>
          <c:showBubbleSize val="0"/>
        </c:dLbls>
        <c:axId val="173694336"/>
        <c:axId val="125985920"/>
      </c:scatterChart>
      <c:valAx>
        <c:axId val="173694336"/>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600" b="1" baseline="0" dirty="0" err="1">
                    <a:solidFill>
                      <a:schemeClr val="tx1"/>
                    </a:solidFill>
                  </a:rPr>
                  <a:t>qA</a:t>
                </a:r>
                <a:r>
                  <a:rPr lang="en-US" sz="1600" b="1" baseline="0" dirty="0">
                    <a:solidFill>
                      <a:schemeClr val="tx1"/>
                    </a:solidFill>
                  </a:rPr>
                  <a:t> (number of quanta in A)</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5985920"/>
        <c:crosses val="autoZero"/>
        <c:crossBetween val="midCat"/>
      </c:valAx>
      <c:valAx>
        <c:axId val="12598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400" b="1" baseline="0" dirty="0">
                    <a:solidFill>
                      <a:schemeClr val="tx1"/>
                    </a:solidFill>
                  </a:rPr>
                  <a:t>Probability </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694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6084E4-F887-4AEE-870E-9E9F61A5F853}"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327223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084E4-F887-4AEE-870E-9E9F61A5F853}"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248528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084E4-F887-4AEE-870E-9E9F61A5F853}"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98751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084E4-F887-4AEE-870E-9E9F61A5F853}"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321253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084E4-F887-4AEE-870E-9E9F61A5F853}"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402235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6084E4-F887-4AEE-870E-9E9F61A5F853}"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177104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6084E4-F887-4AEE-870E-9E9F61A5F853}"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175792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6084E4-F887-4AEE-870E-9E9F61A5F853}"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355646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084E4-F887-4AEE-870E-9E9F61A5F853}"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101651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084E4-F887-4AEE-870E-9E9F61A5F853}"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35136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084E4-F887-4AEE-870E-9E9F61A5F853}"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B2247-9F7C-477E-8B83-BF8DD385E009}" type="slidenum">
              <a:rPr lang="en-US" smtClean="0"/>
              <a:t>‹#›</a:t>
            </a:fld>
            <a:endParaRPr lang="en-US"/>
          </a:p>
        </p:txBody>
      </p:sp>
    </p:spTree>
    <p:extLst>
      <p:ext uri="{BB962C8B-B14F-4D97-AF65-F5344CB8AC3E}">
        <p14:creationId xmlns:p14="http://schemas.microsoft.com/office/powerpoint/2010/main" val="401359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084E4-F887-4AEE-870E-9E9F61A5F853}" type="datetimeFigureOut">
              <a:rPr lang="en-US" smtClean="0"/>
              <a:t>10/31/2013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B2247-9F7C-477E-8B83-BF8DD385E009}" type="slidenum">
              <a:rPr lang="en-US" smtClean="0"/>
              <a:t>‹#›</a:t>
            </a:fld>
            <a:endParaRPr lang="en-US"/>
          </a:p>
        </p:txBody>
      </p:sp>
    </p:spTree>
    <p:extLst>
      <p:ext uri="{BB962C8B-B14F-4D97-AF65-F5344CB8AC3E}">
        <p14:creationId xmlns:p14="http://schemas.microsoft.com/office/powerpoint/2010/main" val="378319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0.wmf"/></Relationships>
</file>

<file path=ppt/slides/_rels/slide11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2.wmf"/></Relationships>
</file>

<file path=ppt/slides/_rels/slide11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4.wmf"/><Relationship Id="rId5" Type="http://schemas.openxmlformats.org/officeDocument/2006/relationships/oleObject" Target="../embeddings/oleObject4.bin"/><Relationship Id="rId4" Type="http://schemas.openxmlformats.org/officeDocument/2006/relationships/image" Target="../media/image5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6.w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8.wmf"/><Relationship Id="rId5" Type="http://schemas.openxmlformats.org/officeDocument/2006/relationships/oleObject" Target="../embeddings/oleObject8.bin"/><Relationship Id="rId4" Type="http://schemas.openxmlformats.org/officeDocument/2006/relationships/image" Target="../media/image57.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youtube.com/watch?feature=player_embedded&amp;v=Y13tSEyOqGs" TargetMode="Externa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youtube.com/watch?v=W9cK_TMLvjI"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F0"/>
                </a:solidFill>
              </a:rPr>
              <a:t>PHYSICS 3610 Thermodynamics</a:t>
            </a:r>
            <a:endParaRPr lang="en-US" dirty="0">
              <a:solidFill>
                <a:srgbClr val="00B0F0"/>
              </a:solidFill>
            </a:endParaRPr>
          </a:p>
        </p:txBody>
      </p:sp>
      <p:sp>
        <p:nvSpPr>
          <p:cNvPr id="3" name="Subtitle 2"/>
          <p:cNvSpPr>
            <a:spLocks noGrp="1"/>
          </p:cNvSpPr>
          <p:nvPr>
            <p:ph type="subTitle" idx="1"/>
          </p:nvPr>
        </p:nvSpPr>
        <p:spPr/>
        <p:txBody>
          <a:bodyPr>
            <a:normAutofit/>
          </a:bodyPr>
          <a:lstStyle/>
          <a:p>
            <a:r>
              <a:rPr lang="en-US" sz="4000" dirty="0" smtClean="0"/>
              <a:t>Fall 2013</a:t>
            </a:r>
            <a:endParaRPr lang="en-US" sz="4000" dirty="0"/>
          </a:p>
        </p:txBody>
      </p:sp>
    </p:spTree>
    <p:extLst>
      <p:ext uri="{BB962C8B-B14F-4D97-AF65-F5344CB8AC3E}">
        <p14:creationId xmlns:p14="http://schemas.microsoft.com/office/powerpoint/2010/main" val="1131476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a:t>Consider a spherical drop of mercury having a radius of </a:t>
            </a:r>
            <a:r>
              <a:rPr lang="en-US" b="1" dirty="0"/>
              <a:t>4.000 mm</a:t>
            </a:r>
            <a:r>
              <a:rPr lang="en-US" dirty="0"/>
              <a:t> at </a:t>
            </a:r>
            <a:r>
              <a:rPr lang="en-US" b="1" dirty="0"/>
              <a:t>0</a:t>
            </a:r>
            <a:r>
              <a:rPr lang="en-US" b="1" baseline="30000" dirty="0"/>
              <a:t>o</a:t>
            </a:r>
            <a:r>
              <a:rPr lang="en-US" b="1" dirty="0"/>
              <a:t>C</a:t>
            </a:r>
            <a:r>
              <a:rPr lang="en-US" dirty="0"/>
              <a:t>.  What is the radius of the drop at </a:t>
            </a:r>
            <a:r>
              <a:rPr lang="en-US" b="1" dirty="0"/>
              <a:t>100</a:t>
            </a:r>
            <a:r>
              <a:rPr lang="en-US" b="1" baseline="30000" dirty="0"/>
              <a:t>o</a:t>
            </a:r>
            <a:r>
              <a:rPr lang="en-US" b="1" dirty="0"/>
              <a:t>C</a:t>
            </a:r>
            <a:r>
              <a:rPr lang="en-US" dirty="0" smtClean="0"/>
              <a:t>? (</a:t>
            </a:r>
            <a:r>
              <a:rPr lang="en-US" dirty="0" smtClean="0">
                <a:latin typeface="Symbol" panose="05050102010706020507" pitchFamily="18" charset="2"/>
              </a:rPr>
              <a:t>a</a:t>
            </a:r>
            <a:r>
              <a:rPr lang="en-US" dirty="0" smtClean="0"/>
              <a:t> for mercury is 61 x 10</a:t>
            </a:r>
            <a:r>
              <a:rPr lang="en-US" baseline="30000" dirty="0" smtClean="0">
                <a:latin typeface="Symbol" panose="05050102010706020507" pitchFamily="18" charset="2"/>
              </a:rPr>
              <a:t>-6</a:t>
            </a:r>
            <a:r>
              <a:rPr lang="en-US" dirty="0" smtClean="0"/>
              <a:t> m/</a:t>
            </a:r>
            <a:r>
              <a:rPr lang="en-US" dirty="0" err="1" smtClean="0"/>
              <a:t>m.K</a:t>
            </a:r>
            <a:r>
              <a:rPr lang="en-US" dirty="0" smtClean="0"/>
              <a:t>)</a:t>
            </a:r>
          </a:p>
          <a:p>
            <a:r>
              <a:rPr lang="en-US" dirty="0"/>
              <a:t>A circular hole in an aluminum plate is </a:t>
            </a:r>
            <a:r>
              <a:rPr lang="en-US" b="1" dirty="0"/>
              <a:t>2.540 cm </a:t>
            </a:r>
            <a:r>
              <a:rPr lang="en-US" dirty="0"/>
              <a:t>in diameter at </a:t>
            </a:r>
            <a:r>
              <a:rPr lang="en-US" b="1" dirty="0"/>
              <a:t>0</a:t>
            </a:r>
            <a:r>
              <a:rPr lang="en-US" b="1" baseline="30000" dirty="0"/>
              <a:t>o</a:t>
            </a:r>
            <a:r>
              <a:rPr lang="en-US" b="1" dirty="0"/>
              <a:t>C</a:t>
            </a:r>
            <a:r>
              <a:rPr lang="en-US" dirty="0"/>
              <a:t>.  What is its diameter at </a:t>
            </a:r>
            <a:r>
              <a:rPr lang="en-US" b="1" dirty="0"/>
              <a:t>100</a:t>
            </a:r>
            <a:r>
              <a:rPr lang="en-US" b="1" baseline="30000" dirty="0"/>
              <a:t>o</a:t>
            </a:r>
            <a:r>
              <a:rPr lang="en-US" b="1" dirty="0"/>
              <a:t>C</a:t>
            </a:r>
            <a:r>
              <a:rPr lang="en-US" dirty="0"/>
              <a:t>? (</a:t>
            </a:r>
            <a:r>
              <a:rPr lang="en-US" dirty="0">
                <a:latin typeface="Symbol" panose="05050102010706020507" pitchFamily="18" charset="2"/>
              </a:rPr>
              <a:t>a</a:t>
            </a:r>
            <a:r>
              <a:rPr lang="en-US" dirty="0"/>
              <a:t> for </a:t>
            </a:r>
            <a:r>
              <a:rPr lang="en-US" dirty="0" smtClean="0"/>
              <a:t>Al </a:t>
            </a:r>
            <a:r>
              <a:rPr lang="en-US" dirty="0"/>
              <a:t>is </a:t>
            </a:r>
            <a:r>
              <a:rPr lang="en-US" dirty="0" smtClean="0"/>
              <a:t>22.2 </a:t>
            </a:r>
            <a:r>
              <a:rPr lang="en-US" dirty="0"/>
              <a:t>x 10</a:t>
            </a:r>
            <a:r>
              <a:rPr lang="en-US" baseline="30000" dirty="0">
                <a:latin typeface="Symbol" panose="05050102010706020507" pitchFamily="18" charset="2"/>
              </a:rPr>
              <a:t>-6</a:t>
            </a:r>
            <a:r>
              <a:rPr lang="en-US" dirty="0"/>
              <a:t> m/</a:t>
            </a:r>
            <a:r>
              <a:rPr lang="en-US" dirty="0" err="1"/>
              <a:t>m.K</a:t>
            </a:r>
            <a:r>
              <a:rPr lang="en-US" dirty="0" smtClean="0"/>
              <a:t>)</a:t>
            </a:r>
          </a:p>
          <a:p>
            <a:r>
              <a:rPr lang="en-US" dirty="0" smtClean="0"/>
              <a:t>Discussion points: </a:t>
            </a:r>
          </a:p>
          <a:p>
            <a:pPr lvl="1"/>
            <a:r>
              <a:rPr lang="en-US" dirty="0" smtClean="0"/>
              <a:t>Railroad tracks and the gap between rails</a:t>
            </a:r>
          </a:p>
          <a:p>
            <a:pPr lvl="1"/>
            <a:r>
              <a:rPr lang="en-US" dirty="0" smtClean="0"/>
              <a:t>Sag of phone and electrical lines</a:t>
            </a:r>
          </a:p>
          <a:p>
            <a:pPr lvl="1"/>
            <a:r>
              <a:rPr lang="en-US" dirty="0" smtClean="0"/>
              <a:t>Invar</a:t>
            </a:r>
          </a:p>
          <a:p>
            <a:pPr marL="0" indent="0">
              <a:buNone/>
            </a:pPr>
            <a:endParaRPr lang="en-US" dirty="0"/>
          </a:p>
        </p:txBody>
      </p:sp>
    </p:spTree>
    <p:extLst>
      <p:ext uri="{BB962C8B-B14F-4D97-AF65-F5344CB8AC3E}">
        <p14:creationId xmlns:p14="http://schemas.microsoft.com/office/powerpoint/2010/main" val="28426824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372"/>
            <a:ext cx="10515600" cy="1325563"/>
          </a:xfrm>
        </p:spPr>
        <p:txBody>
          <a:bodyPr/>
          <a:lstStyle/>
          <a:p>
            <a:r>
              <a:rPr lang="en-US" dirty="0" smtClean="0"/>
              <a:t>Example</a:t>
            </a:r>
            <a:endParaRPr lang="en-US" dirty="0"/>
          </a:p>
        </p:txBody>
      </p:sp>
      <p:sp>
        <p:nvSpPr>
          <p:cNvPr id="3" name="Content Placeholder 2"/>
          <p:cNvSpPr>
            <a:spLocks noGrp="1"/>
          </p:cNvSpPr>
          <p:nvPr>
            <p:ph idx="1"/>
          </p:nvPr>
        </p:nvSpPr>
        <p:spPr>
          <a:xfrm>
            <a:off x="522515" y="1330036"/>
            <a:ext cx="11091554" cy="5177642"/>
          </a:xfrm>
        </p:spPr>
        <p:txBody>
          <a:bodyPr>
            <a:normAutofit fontScale="92500" lnSpcReduction="20000"/>
          </a:bodyPr>
          <a:lstStyle/>
          <a:p>
            <a:pPr marL="0" indent="0">
              <a:buNone/>
            </a:pPr>
            <a:r>
              <a:rPr lang="en-US" dirty="0"/>
              <a:t>A </a:t>
            </a:r>
            <a:r>
              <a:rPr lang="en-US" b="1" dirty="0"/>
              <a:t>120 g</a:t>
            </a:r>
            <a:r>
              <a:rPr lang="en-US" dirty="0"/>
              <a:t> ice cube is removed from  freezer at </a:t>
            </a:r>
            <a:r>
              <a:rPr lang="en-US" b="1" dirty="0"/>
              <a:t>–15</a:t>
            </a:r>
            <a:r>
              <a:rPr lang="en-US" b="1" baseline="30000" dirty="0"/>
              <a:t>o</a:t>
            </a:r>
            <a:r>
              <a:rPr lang="en-US" b="1" dirty="0"/>
              <a:t>C</a:t>
            </a:r>
            <a:r>
              <a:rPr lang="en-US" dirty="0"/>
              <a:t> and </a:t>
            </a:r>
            <a:r>
              <a:rPr lang="en-US" dirty="0" smtClean="0"/>
              <a:t>dropped </a:t>
            </a:r>
            <a:r>
              <a:rPr lang="en-US" dirty="0"/>
              <a:t>on the </a:t>
            </a:r>
            <a:r>
              <a:rPr lang="en-US" dirty="0" smtClean="0"/>
              <a:t>floor.</a:t>
            </a:r>
          </a:p>
          <a:p>
            <a:pPr marL="0" indent="0">
              <a:buNone/>
            </a:pPr>
            <a:r>
              <a:rPr lang="en-US" dirty="0" smtClean="0"/>
              <a:t>(a</a:t>
            </a:r>
            <a:r>
              <a:rPr lang="en-US" dirty="0"/>
              <a:t>) Estimate the change in entropy of the ice from when it was removed from the freezer until some time later when a small puddle is found on the floor.</a:t>
            </a:r>
          </a:p>
          <a:p>
            <a:pPr marL="0" indent="0">
              <a:buNone/>
            </a:pPr>
            <a:r>
              <a:rPr lang="en-US" dirty="0"/>
              <a:t>(b) What was the change in entropy of the room during this process?</a:t>
            </a:r>
          </a:p>
          <a:p>
            <a:pPr marL="0" indent="0">
              <a:buNone/>
            </a:pPr>
            <a:r>
              <a:rPr lang="en-US" dirty="0"/>
              <a:t>(c) What was the total change in entropy for the system (the ice) and its environment?</a:t>
            </a:r>
          </a:p>
          <a:p>
            <a:pPr marL="0" indent="0">
              <a:buNone/>
            </a:pPr>
            <a:r>
              <a:rPr lang="en-US" dirty="0"/>
              <a:t>(d) You should have found in the previous part that the entropy of the system plus its environment increased as thermodynamic equilibrium was reached, as required by the second law.  Nevertheless, the overall change in entropy may seem rather small. Compute the corresponding factor by which the multiplicity of the system and its environment increased during this process.</a:t>
            </a:r>
          </a:p>
          <a:p>
            <a:pPr marL="0" indent="0">
              <a:buNone/>
            </a:pPr>
            <a:r>
              <a:rPr lang="en-US" dirty="0"/>
              <a:t>(e) The solution to the problems above exploited the equation for </a:t>
            </a:r>
            <a:r>
              <a:rPr lang="en-US" dirty="0">
                <a:latin typeface="Symbol" pitchFamily="18" charset="2"/>
              </a:rPr>
              <a:t>D</a:t>
            </a:r>
            <a:r>
              <a:rPr lang="en-US" dirty="0"/>
              <a:t>S in terms of heat flow, Q.  But this equation assumes that N and V are both constant. Is this a reasonable assumption in this case?  </a:t>
            </a:r>
            <a:endParaRPr lang="en-US" dirty="0" smtClean="0"/>
          </a:p>
          <a:p>
            <a:pPr marL="0" indent="0">
              <a:buNone/>
            </a:pPr>
            <a:r>
              <a:rPr lang="en-US" b="1" dirty="0" smtClean="0"/>
              <a:t>Data</a:t>
            </a:r>
            <a:r>
              <a:rPr lang="en-US" b="1" dirty="0"/>
              <a:t>:      </a:t>
            </a:r>
            <a:r>
              <a:rPr lang="en-US" b="1" dirty="0" err="1"/>
              <a:t>c</a:t>
            </a:r>
            <a:r>
              <a:rPr lang="en-US" b="1" baseline="-25000" dirty="0" err="1"/>
              <a:t>ice</a:t>
            </a:r>
            <a:r>
              <a:rPr lang="en-US" b="1" dirty="0"/>
              <a:t> = </a:t>
            </a:r>
            <a:r>
              <a:rPr lang="en-US" b="1" dirty="0" smtClean="0"/>
              <a:t>2090 J/</a:t>
            </a:r>
            <a:r>
              <a:rPr lang="en-US" b="1" dirty="0" err="1" smtClean="0"/>
              <a:t>kgK</a:t>
            </a:r>
            <a:r>
              <a:rPr lang="en-US" b="1" dirty="0"/>
              <a:t>        </a:t>
            </a:r>
            <a:r>
              <a:rPr lang="en-US" b="1" dirty="0" err="1"/>
              <a:t>c</a:t>
            </a:r>
            <a:r>
              <a:rPr lang="en-US" b="1" baseline="-25000" dirty="0" err="1"/>
              <a:t>water</a:t>
            </a:r>
            <a:r>
              <a:rPr lang="en-US" b="1" dirty="0"/>
              <a:t> = </a:t>
            </a:r>
            <a:r>
              <a:rPr lang="en-US" b="1" dirty="0" smtClean="0"/>
              <a:t>4184 J/</a:t>
            </a:r>
            <a:r>
              <a:rPr lang="en-US" b="1" dirty="0" err="1" smtClean="0"/>
              <a:t>kgK</a:t>
            </a:r>
            <a:r>
              <a:rPr lang="en-US" b="1" dirty="0" smtClean="0"/>
              <a:t> </a:t>
            </a:r>
            <a:r>
              <a:rPr lang="en-US" b="1" dirty="0"/>
              <a:t>    L</a:t>
            </a:r>
            <a:r>
              <a:rPr lang="en-US" b="1" baseline="-25000" dirty="0"/>
              <a:t>f</a:t>
            </a:r>
            <a:r>
              <a:rPr lang="en-US" b="1" dirty="0"/>
              <a:t> = </a:t>
            </a:r>
            <a:r>
              <a:rPr lang="en-US" b="1" dirty="0" smtClean="0"/>
              <a:t>334 kJ/kg</a:t>
            </a:r>
            <a:endParaRPr lang="en-US" dirty="0"/>
          </a:p>
          <a:p>
            <a:endParaRPr lang="en-US" dirty="0"/>
          </a:p>
        </p:txBody>
      </p:sp>
    </p:spTree>
    <p:extLst>
      <p:ext uri="{BB962C8B-B14F-4D97-AF65-F5344CB8AC3E}">
        <p14:creationId xmlns:p14="http://schemas.microsoft.com/office/powerpoint/2010/main" val="15177281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and Energy Content	</a:t>
            </a:r>
            <a:endParaRPr lang="en-US" dirty="0"/>
          </a:p>
        </p:txBody>
      </p:sp>
      <p:sp>
        <p:nvSpPr>
          <p:cNvPr id="3" name="Content Placeholder 2"/>
          <p:cNvSpPr>
            <a:spLocks noGrp="1"/>
          </p:cNvSpPr>
          <p:nvPr>
            <p:ph idx="1"/>
          </p:nvPr>
        </p:nvSpPr>
        <p:spPr/>
        <p:txBody>
          <a:bodyPr/>
          <a:lstStyle/>
          <a:p>
            <a:r>
              <a:rPr lang="en-US" dirty="0" smtClean="0"/>
              <a:t>In general as we increase the energy of a system we increase the number of available states. More states means increased multiplicity and thus increased entropy.</a:t>
            </a:r>
          </a:p>
          <a:p>
            <a:r>
              <a:rPr lang="en-US" dirty="0" smtClean="0"/>
              <a:t>For example, if we put more energy into an Einstein solid we are increasing q and we know that increases </a:t>
            </a:r>
            <a:r>
              <a:rPr lang="en-US" dirty="0" smtClean="0">
                <a:latin typeface="Symbol" pitchFamily="18" charset="2"/>
              </a:rPr>
              <a:t>W</a:t>
            </a:r>
            <a:r>
              <a:rPr lang="en-US" dirty="0" smtClean="0"/>
              <a:t>. </a:t>
            </a:r>
          </a:p>
          <a:p>
            <a:r>
              <a:rPr lang="en-US" dirty="0" smtClean="0"/>
              <a:t>Next we examine a simple system – the paramagnet – that exhibits a reducing multiplicity (entropy) with increasing energy. This behavior leads to the concept of </a:t>
            </a:r>
            <a:r>
              <a:rPr lang="en-US" u="sng" dirty="0" smtClean="0"/>
              <a:t>negative absolute temperature</a:t>
            </a:r>
            <a:r>
              <a:rPr lang="en-US" dirty="0" smtClean="0"/>
              <a:t>.</a:t>
            </a:r>
            <a:endParaRPr lang="en-US" dirty="0"/>
          </a:p>
        </p:txBody>
      </p:sp>
    </p:spTree>
    <p:extLst>
      <p:ext uri="{BB962C8B-B14F-4D97-AF65-F5344CB8AC3E}">
        <p14:creationId xmlns:p14="http://schemas.microsoft.com/office/powerpoint/2010/main" val="482981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Paramagnetism</a:t>
            </a:r>
            <a:endParaRPr lang="en-US" dirty="0"/>
          </a:p>
        </p:txBody>
      </p:sp>
      <p:sp>
        <p:nvSpPr>
          <p:cNvPr id="3" name="Content Placeholder 2"/>
          <p:cNvSpPr>
            <a:spLocks noGrp="1"/>
          </p:cNvSpPr>
          <p:nvPr>
            <p:ph idx="1"/>
          </p:nvPr>
        </p:nvSpPr>
        <p:spPr>
          <a:xfrm>
            <a:off x="838200" y="1825625"/>
            <a:ext cx="8567057" cy="4351338"/>
          </a:xfrm>
        </p:spPr>
        <p:txBody>
          <a:bodyPr/>
          <a:lstStyle/>
          <a:p>
            <a:r>
              <a:rPr lang="en-US" dirty="0" smtClean="0"/>
              <a:t>A simple system with N total spin ½-particles in a magnetic field B.</a:t>
            </a:r>
          </a:p>
          <a:p>
            <a:r>
              <a:rPr lang="en-US" dirty="0" smtClean="0"/>
              <a:t>N</a:t>
            </a:r>
            <a:r>
              <a:rPr lang="en-US" baseline="-25000" dirty="0" smtClean="0"/>
              <a:t>U</a:t>
            </a:r>
            <a:r>
              <a:rPr lang="en-US" dirty="0" smtClean="0"/>
              <a:t> is the number of spin up particles (magnetic moment </a:t>
            </a:r>
            <a:r>
              <a:rPr lang="en-US" dirty="0" smtClean="0">
                <a:latin typeface="Symbol" pitchFamily="18" charset="2"/>
              </a:rPr>
              <a:t>m</a:t>
            </a:r>
            <a:r>
              <a:rPr lang="en-US" dirty="0" smtClean="0"/>
              <a:t> aligned with B) and N</a:t>
            </a:r>
            <a:r>
              <a:rPr lang="en-US" baseline="-25000" dirty="0" smtClean="0"/>
              <a:t>D</a:t>
            </a:r>
            <a:r>
              <a:rPr lang="en-US" dirty="0" smtClean="0"/>
              <a:t> is the number of spin down</a:t>
            </a:r>
            <a:r>
              <a:rPr lang="en-US" dirty="0"/>
              <a:t> (magnetic moment </a:t>
            </a:r>
            <a:r>
              <a:rPr lang="en-US" dirty="0">
                <a:latin typeface="Symbol" pitchFamily="18" charset="2"/>
              </a:rPr>
              <a:t>m</a:t>
            </a:r>
            <a:r>
              <a:rPr lang="en-US" dirty="0"/>
              <a:t> </a:t>
            </a:r>
            <a:r>
              <a:rPr lang="en-US" dirty="0" smtClean="0"/>
              <a:t>opposite to the direction of </a:t>
            </a:r>
            <a:r>
              <a:rPr lang="en-US" dirty="0"/>
              <a:t>B)</a:t>
            </a:r>
            <a:r>
              <a:rPr lang="en-US" dirty="0" smtClean="0"/>
              <a:t>.</a:t>
            </a:r>
          </a:p>
          <a:p>
            <a:r>
              <a:rPr lang="en-US" dirty="0" smtClean="0"/>
              <a:t>Dipole </a:t>
            </a:r>
            <a:r>
              <a:rPr lang="en-US" dirty="0"/>
              <a:t>aligned with B field</a:t>
            </a:r>
            <a:r>
              <a:rPr lang="en-US" dirty="0" smtClean="0"/>
              <a:t> is the stable low energy state. To flip to be antiparallel requires energy 2</a:t>
            </a:r>
            <a:r>
              <a:rPr lang="en-US" dirty="0" smtClean="0">
                <a:latin typeface="Symbol" pitchFamily="18" charset="2"/>
              </a:rPr>
              <a:t>m</a:t>
            </a:r>
            <a:r>
              <a:rPr lang="en-US" dirty="0" smtClean="0"/>
              <a:t>B. </a:t>
            </a:r>
          </a:p>
          <a:p>
            <a:r>
              <a:rPr lang="en-US" dirty="0" smtClean="0"/>
              <a:t>Internal energy </a:t>
            </a:r>
            <a:r>
              <a:rPr lang="en-US" dirty="0" smtClean="0">
                <a:solidFill>
                  <a:srgbClr val="FF0000"/>
                </a:solidFill>
              </a:rPr>
              <a:t>U = </a:t>
            </a:r>
            <a:r>
              <a:rPr lang="en-US" dirty="0" smtClean="0">
                <a:solidFill>
                  <a:srgbClr val="FF0000"/>
                </a:solidFill>
                <a:latin typeface="Symbol" pitchFamily="18" charset="2"/>
              </a:rPr>
              <a:t>m</a:t>
            </a:r>
            <a:r>
              <a:rPr lang="en-US" dirty="0" smtClean="0">
                <a:solidFill>
                  <a:srgbClr val="FF0000"/>
                </a:solidFill>
              </a:rPr>
              <a:t>B (N</a:t>
            </a:r>
            <a:r>
              <a:rPr lang="en-US" baseline="-25000" dirty="0" smtClean="0">
                <a:solidFill>
                  <a:srgbClr val="FF0000"/>
                </a:solidFill>
              </a:rPr>
              <a:t>D</a:t>
            </a:r>
            <a:r>
              <a:rPr lang="en-US" dirty="0" smtClean="0">
                <a:solidFill>
                  <a:srgbClr val="FF0000"/>
                </a:solidFill>
              </a:rPr>
              <a:t>-N</a:t>
            </a:r>
            <a:r>
              <a:rPr lang="en-US" baseline="-25000" dirty="0" smtClean="0">
                <a:solidFill>
                  <a:srgbClr val="FF0000"/>
                </a:solidFill>
              </a:rPr>
              <a:t>U</a:t>
            </a:r>
            <a:r>
              <a:rPr lang="en-US" dirty="0" smtClean="0">
                <a:solidFill>
                  <a:srgbClr val="FF0000"/>
                </a:solidFill>
              </a:rPr>
              <a:t>) = </a:t>
            </a:r>
            <a:r>
              <a:rPr lang="en-US" dirty="0" smtClean="0">
                <a:solidFill>
                  <a:srgbClr val="FF0000"/>
                </a:solidFill>
                <a:latin typeface="Symbol" pitchFamily="18" charset="2"/>
              </a:rPr>
              <a:t>m</a:t>
            </a:r>
            <a:r>
              <a:rPr lang="en-US" dirty="0" smtClean="0">
                <a:solidFill>
                  <a:srgbClr val="FF0000"/>
                </a:solidFill>
              </a:rPr>
              <a:t>B (N-2N</a:t>
            </a:r>
            <a:r>
              <a:rPr lang="en-US" baseline="-25000" dirty="0" smtClean="0">
                <a:solidFill>
                  <a:srgbClr val="FF0000"/>
                </a:solidFill>
              </a:rPr>
              <a:t>U</a:t>
            </a:r>
            <a:r>
              <a:rPr lang="en-US" dirty="0" smtClean="0">
                <a:solidFill>
                  <a:srgbClr val="FF0000"/>
                </a:solidFill>
              </a:rPr>
              <a:t>)</a:t>
            </a:r>
          </a:p>
          <a:p>
            <a:r>
              <a:rPr lang="en-US" dirty="0" smtClean="0"/>
              <a:t>Magnetization	</a:t>
            </a:r>
            <a:r>
              <a:rPr lang="en-US" dirty="0" smtClean="0">
                <a:solidFill>
                  <a:srgbClr val="FF0000"/>
                </a:solidFill>
              </a:rPr>
              <a:t>M = </a:t>
            </a:r>
            <a:r>
              <a:rPr lang="en-US" dirty="0" smtClean="0">
                <a:solidFill>
                  <a:srgbClr val="FF0000"/>
                </a:solidFill>
                <a:latin typeface="Symbol" pitchFamily="18" charset="2"/>
              </a:rPr>
              <a:t>m</a:t>
            </a:r>
            <a:r>
              <a:rPr lang="en-US" dirty="0" smtClean="0">
                <a:solidFill>
                  <a:srgbClr val="FF0000"/>
                </a:solidFill>
              </a:rPr>
              <a:t>(N</a:t>
            </a:r>
            <a:r>
              <a:rPr lang="en-US" baseline="-25000" dirty="0" smtClean="0">
                <a:solidFill>
                  <a:srgbClr val="FF0000"/>
                </a:solidFill>
              </a:rPr>
              <a:t>U</a:t>
            </a:r>
            <a:r>
              <a:rPr lang="en-US" dirty="0" smtClean="0">
                <a:solidFill>
                  <a:srgbClr val="FF0000"/>
                </a:solidFill>
              </a:rPr>
              <a:t>-N</a:t>
            </a:r>
            <a:r>
              <a:rPr lang="en-US" baseline="-25000" dirty="0" smtClean="0">
                <a:solidFill>
                  <a:srgbClr val="FF0000"/>
                </a:solidFill>
              </a:rPr>
              <a:t>D</a:t>
            </a:r>
            <a:r>
              <a:rPr lang="en-US" dirty="0" smtClean="0">
                <a:solidFill>
                  <a:srgbClr val="FF0000"/>
                </a:solidFill>
              </a:rPr>
              <a:t>) = - U/B</a:t>
            </a:r>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1718" y="1595314"/>
            <a:ext cx="2787361" cy="233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6611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Multiplicity of a paramagnet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sty m:val="p"/>
                        </m:rPr>
                        <a:rPr lang="el-GR" sz="4000" i="1" smtClean="0">
                          <a:latin typeface="Cambria Math"/>
                          <a:ea typeface="Cambria Math"/>
                        </a:rPr>
                        <m:t>Ω</m:t>
                      </m:r>
                      <m:r>
                        <a:rPr lang="en-US" sz="4000" b="0" i="1" smtClean="0">
                          <a:latin typeface="Cambria Math"/>
                          <a:ea typeface="Cambria Math"/>
                        </a:rPr>
                        <m:t>=</m:t>
                      </m:r>
                      <m:f>
                        <m:fPr>
                          <m:ctrlPr>
                            <a:rPr lang="en-US" sz="4000" b="0" i="1" smtClean="0">
                              <a:latin typeface="Cambria Math"/>
                              <a:ea typeface="Cambria Math"/>
                            </a:rPr>
                          </m:ctrlPr>
                        </m:fPr>
                        <m:num>
                          <m:r>
                            <a:rPr lang="en-US" sz="4000" b="0" i="1" smtClean="0">
                              <a:latin typeface="Cambria Math"/>
                              <a:ea typeface="Cambria Math"/>
                            </a:rPr>
                            <m:t>𝑁</m:t>
                          </m:r>
                          <m:r>
                            <a:rPr lang="en-US" sz="4000" b="0" i="1" smtClean="0">
                              <a:latin typeface="Cambria Math"/>
                              <a:ea typeface="Cambria Math"/>
                            </a:rPr>
                            <m:t>!</m:t>
                          </m:r>
                        </m:num>
                        <m:den>
                          <m:sSub>
                            <m:sSubPr>
                              <m:ctrlPr>
                                <a:rPr lang="en-US" sz="4000" b="0" i="1" smtClean="0">
                                  <a:latin typeface="Cambria Math"/>
                                  <a:ea typeface="Cambria Math"/>
                                </a:rPr>
                              </m:ctrlPr>
                            </m:sSubPr>
                            <m:e>
                              <m:r>
                                <a:rPr lang="en-US" sz="4000" b="0" i="1" smtClean="0">
                                  <a:latin typeface="Cambria Math"/>
                                  <a:ea typeface="Cambria Math"/>
                                </a:rPr>
                                <m:t>𝑁</m:t>
                              </m:r>
                            </m:e>
                            <m:sub>
                              <m:r>
                                <a:rPr lang="en-US" sz="4000" b="0" i="1" smtClean="0">
                                  <a:latin typeface="Cambria Math"/>
                                  <a:ea typeface="Cambria Math"/>
                                </a:rPr>
                                <m:t>𝑈</m:t>
                              </m:r>
                            </m:sub>
                          </m:sSub>
                          <m:sSub>
                            <m:sSubPr>
                              <m:ctrlPr>
                                <a:rPr lang="en-US" sz="4000" b="0" i="1" smtClean="0">
                                  <a:latin typeface="Cambria Math"/>
                                  <a:ea typeface="Cambria Math"/>
                                </a:rPr>
                              </m:ctrlPr>
                            </m:sSubPr>
                            <m:e>
                              <m:r>
                                <a:rPr lang="en-US" sz="4000" b="0" i="1" smtClean="0">
                                  <a:latin typeface="Cambria Math"/>
                                  <a:ea typeface="Cambria Math"/>
                                </a:rPr>
                                <m:t>!</m:t>
                              </m:r>
                              <m:r>
                                <a:rPr lang="en-US" sz="4000" b="0" i="1" smtClean="0">
                                  <a:latin typeface="Cambria Math"/>
                                  <a:ea typeface="Cambria Math"/>
                                </a:rPr>
                                <m:t>𝑁</m:t>
                              </m:r>
                            </m:e>
                            <m:sub>
                              <m:r>
                                <a:rPr lang="en-US" sz="4000" b="0" i="1" smtClean="0">
                                  <a:latin typeface="Cambria Math"/>
                                  <a:ea typeface="Cambria Math"/>
                                </a:rPr>
                                <m:t>𝐷</m:t>
                              </m:r>
                            </m:sub>
                          </m:sSub>
                          <m:r>
                            <a:rPr lang="en-US" sz="4000" b="0" i="1" smtClean="0">
                              <a:latin typeface="Cambria Math"/>
                              <a:ea typeface="Cambria Math"/>
                            </a:rPr>
                            <m:t>!</m:t>
                          </m:r>
                        </m:den>
                      </m:f>
                    </m:oMath>
                  </m:oMathPara>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294" y="3201574"/>
            <a:ext cx="7047158" cy="3519859"/>
          </a:xfrm>
          <a:prstGeom prst="rect">
            <a:avLst/>
          </a:prstGeom>
        </p:spPr>
      </p:pic>
    </p:spTree>
    <p:extLst>
      <p:ext uri="{BB962C8B-B14F-4D97-AF65-F5344CB8AC3E}">
        <p14:creationId xmlns:p14="http://schemas.microsoft.com/office/powerpoint/2010/main" val="24759355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of a paramagnet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606378"/>
                <a:ext cx="10925432" cy="490151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𝑆</m:t>
                          </m:r>
                        </m:num>
                        <m:den>
                          <m:r>
                            <a:rPr lang="en-US" b="0" i="1" smtClean="0">
                              <a:latin typeface="Cambria Math"/>
                            </a:rPr>
                            <m:t>𝑘</m:t>
                          </m:r>
                        </m:den>
                      </m:f>
                      <m:r>
                        <a:rPr lang="en-US" b="0" i="1" smtClean="0">
                          <a:latin typeface="Cambria Math"/>
                        </a:rPr>
                        <m:t>=</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r>
                                <a:rPr lang="en-US" b="0" i="1" smtClean="0">
                                  <a:latin typeface="Cambria Math"/>
                                </a:rPr>
                                <m:t>𝑁</m:t>
                              </m:r>
                              <m:r>
                                <a:rPr lang="en-US" b="0" i="1" smtClean="0">
                                  <a:latin typeface="Cambria Math"/>
                                </a:rPr>
                                <m:t>!</m:t>
                              </m:r>
                            </m:e>
                          </m:d>
                        </m:e>
                      </m:func>
                      <m:r>
                        <a:rPr lang="en-US" b="0" i="1" smtClean="0">
                          <a:latin typeface="Cambria Math"/>
                        </a:rPr>
                        <m:t>−</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sSub>
                                <m:sSubPr>
                                  <m:ctrlPr>
                                    <a:rPr lang="en-US" b="0" i="1" smtClean="0">
                                      <a:latin typeface="Cambria Math"/>
                                    </a:rPr>
                                  </m:ctrlPr>
                                </m:sSubPr>
                                <m:e>
                                  <m:r>
                                    <a:rPr lang="en-US" b="0" i="1" smtClean="0">
                                      <a:latin typeface="Cambria Math"/>
                                    </a:rPr>
                                    <m:t>𝑁</m:t>
                                  </m:r>
                                </m:e>
                                <m:sub>
                                  <m:r>
                                    <a:rPr lang="en-US" b="0" i="1" smtClean="0">
                                      <a:latin typeface="Cambria Math"/>
                                    </a:rPr>
                                    <m:t>𝑢</m:t>
                                  </m:r>
                                </m:sub>
                              </m:sSub>
                              <m:r>
                                <a:rPr lang="en-US" b="0" i="1" smtClean="0">
                                  <a:latin typeface="Cambria Math"/>
                                </a:rPr>
                                <m:t>!</m:t>
                              </m:r>
                            </m:e>
                          </m:d>
                        </m:e>
                      </m:func>
                      <m:r>
                        <a:rPr lang="en-US" b="0" i="1" smtClean="0">
                          <a:latin typeface="Cambria Math"/>
                        </a:rPr>
                        <m:t>−</m:t>
                      </m:r>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d>
                                <m:dPr>
                                  <m:ctrlPr>
                                    <a:rPr lang="en-US" b="0" i="1" smtClean="0">
                                      <a:latin typeface="Cambria Math"/>
                                    </a:rPr>
                                  </m:ctrlPr>
                                </m:dPr>
                                <m:e>
                                  <m:r>
                                    <a:rPr lang="en-US" b="0" i="1" smtClean="0">
                                      <a:latin typeface="Cambria Math"/>
                                    </a:rPr>
                                    <m:t>𝑁</m:t>
                                  </m:r>
                                  <m:r>
                                    <a:rPr lang="en-US" b="0" i="1" smtClean="0">
                                      <a:latin typeface="Cambria Math"/>
                                    </a:rPr>
                                    <m:t>−</m:t>
                                  </m:r>
                                  <m:sSub>
                                    <m:sSubPr>
                                      <m:ctrlPr>
                                        <a:rPr lang="en-US" b="0" i="1" smtClean="0">
                                          <a:latin typeface="Cambria Math"/>
                                        </a:rPr>
                                      </m:ctrlPr>
                                    </m:sSubPr>
                                    <m:e>
                                      <m:r>
                                        <a:rPr lang="en-US" b="0" i="1" smtClean="0">
                                          <a:latin typeface="Cambria Math"/>
                                        </a:rPr>
                                        <m:t>𝑁</m:t>
                                      </m:r>
                                    </m:e>
                                    <m:sub>
                                      <m:r>
                                        <a:rPr lang="en-US" b="0" i="1" smtClean="0">
                                          <a:latin typeface="Cambria Math"/>
                                        </a:rPr>
                                        <m:t>𝑢</m:t>
                                      </m:r>
                                    </m:sub>
                                  </m:sSub>
                                </m:e>
                              </m:d>
                              <m:r>
                                <a:rPr lang="en-US" b="0" i="1" smtClean="0">
                                  <a:latin typeface="Cambria Math"/>
                                </a:rPr>
                                <m:t>!</m:t>
                              </m:r>
                            </m:e>
                          </m:d>
                        </m:e>
                      </m:func>
                    </m:oMath>
                  </m:oMathPara>
                </a14:m>
                <a:endParaRPr lang="en-US" b="0" dirty="0" smtClean="0"/>
              </a:p>
              <a:p>
                <a:pPr marL="0" indent="0">
                  <a:buNone/>
                </a:pPr>
                <a:endParaRPr lang="en-US" b="0" dirty="0" smtClean="0"/>
              </a:p>
              <a:p>
                <a:pPr marL="0" indent="0">
                  <a:buNone/>
                </a:pPr>
                <a:r>
                  <a:rPr lang="en-US" dirty="0" smtClean="0"/>
                  <a:t>Sterling's approximation</a:t>
                </a:r>
              </a:p>
              <a:p>
                <a:pPr marL="0" indent="0">
                  <a:buNone/>
                </a:pPr>
                <a:endParaRPr lang="en-US" b="0" dirty="0" smtClean="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𝑆</m:t>
                          </m:r>
                        </m:num>
                        <m:den>
                          <m:r>
                            <a:rPr lang="en-US" b="0" i="1" smtClean="0">
                              <a:latin typeface="Cambria Math"/>
                            </a:rPr>
                            <m:t>𝑘</m:t>
                          </m:r>
                        </m:den>
                      </m:f>
                      <m:r>
                        <a:rPr lang="en-US" b="0" i="1" smtClean="0">
                          <a:latin typeface="Cambria Math"/>
                        </a:rPr>
                        <m:t>=</m:t>
                      </m:r>
                      <m:r>
                        <a:rPr lang="en-US" b="0" i="1" smtClean="0">
                          <a:latin typeface="Cambria Math"/>
                        </a:rPr>
                        <m:t>𝑁</m:t>
                      </m:r>
                      <m:r>
                        <m:rPr>
                          <m:sty m:val="p"/>
                        </m:rPr>
                        <a:rPr lang="en-US">
                          <a:latin typeface="Cambria Math"/>
                        </a:rPr>
                        <m:t>ln</m:t>
                      </m:r>
                      <m:d>
                        <m:dPr>
                          <m:ctrlPr>
                            <a:rPr lang="en-US" b="0" i="1" smtClean="0">
                              <a:latin typeface="Cambria Math"/>
                            </a:rPr>
                          </m:ctrlPr>
                        </m:dPr>
                        <m:e>
                          <m:r>
                            <a:rPr lang="en-US" b="0" i="1" smtClean="0">
                              <a:latin typeface="Cambria Math"/>
                            </a:rPr>
                            <m:t>𝑁</m:t>
                          </m:r>
                        </m:e>
                      </m:d>
                      <m:r>
                        <a:rPr lang="en-US" b="0" i="1" smtClean="0">
                          <a:latin typeface="Cambria Math"/>
                        </a:rPr>
                        <m:t>−</m:t>
                      </m:r>
                      <m:sSub>
                        <m:sSubPr>
                          <m:ctrlPr>
                            <a:rPr lang="en-US" b="0" i="1" smtClean="0">
                              <a:latin typeface="Cambria Math"/>
                            </a:rPr>
                          </m:ctrlPr>
                        </m:sSubPr>
                        <m:e>
                          <m:r>
                            <a:rPr lang="en-US" b="0" i="1" smtClean="0">
                              <a:latin typeface="Cambria Math"/>
                            </a:rPr>
                            <m:t>𝑁</m:t>
                          </m:r>
                        </m:e>
                        <m:sub>
                          <m:r>
                            <a:rPr lang="en-US" b="0" i="1" smtClean="0">
                              <a:latin typeface="Cambria Math"/>
                            </a:rPr>
                            <m:t>𝑢</m:t>
                          </m:r>
                        </m:sub>
                      </m:sSub>
                      <m:func>
                        <m:funcPr>
                          <m:ctrlPr>
                            <a:rPr lang="en-US" b="0" i="1" smtClean="0">
                              <a:latin typeface="Cambria Math"/>
                            </a:rPr>
                          </m:ctrlPr>
                        </m:funcPr>
                        <m:fName>
                          <m:r>
                            <m:rPr>
                              <m:sty m:val="p"/>
                            </m:rPr>
                            <a:rPr lang="en-US" b="0" i="0" smtClean="0">
                              <a:latin typeface="Cambria Math"/>
                            </a:rPr>
                            <m:t>ln</m:t>
                          </m:r>
                        </m:fName>
                        <m:e>
                          <m:d>
                            <m:dPr>
                              <m:ctrlPr>
                                <a:rPr lang="en-US" b="0" i="1" smtClean="0">
                                  <a:latin typeface="Cambria Math"/>
                                </a:rPr>
                              </m:ctrlPr>
                            </m:dPr>
                            <m:e>
                              <m:sSub>
                                <m:sSubPr>
                                  <m:ctrlPr>
                                    <a:rPr lang="en-US" b="0" i="1" smtClean="0">
                                      <a:latin typeface="Cambria Math"/>
                                    </a:rPr>
                                  </m:ctrlPr>
                                </m:sSubPr>
                                <m:e>
                                  <m:r>
                                    <a:rPr lang="en-US" b="0" i="1" smtClean="0">
                                      <a:latin typeface="Cambria Math"/>
                                    </a:rPr>
                                    <m:t>𝑁</m:t>
                                  </m:r>
                                </m:e>
                                <m:sub>
                                  <m:r>
                                    <a:rPr lang="en-US" b="0" i="1" smtClean="0">
                                      <a:latin typeface="Cambria Math"/>
                                    </a:rPr>
                                    <m:t>𝑢</m:t>
                                  </m:r>
                                </m:sub>
                              </m:sSub>
                            </m:e>
                          </m:d>
                        </m:e>
                      </m:func>
                      <m:r>
                        <a:rPr lang="en-US" b="0" i="1" smtClean="0">
                          <a:latin typeface="Cambria Math"/>
                        </a:rPr>
                        <m:t>−</m:t>
                      </m:r>
                      <m:d>
                        <m:dPr>
                          <m:ctrlPr>
                            <a:rPr lang="en-US" b="0" i="1" smtClean="0">
                              <a:latin typeface="Cambria Math"/>
                            </a:rPr>
                          </m:ctrlPr>
                        </m:dPr>
                        <m:e>
                          <m:r>
                            <a:rPr lang="en-US" b="0" i="1" smtClean="0">
                              <a:latin typeface="Cambria Math"/>
                            </a:rPr>
                            <m:t>𝑁</m:t>
                          </m:r>
                          <m:r>
                            <a:rPr lang="en-US" b="0" i="1" smtClean="0">
                              <a:latin typeface="Cambria Math"/>
                            </a:rPr>
                            <m:t>−</m:t>
                          </m:r>
                          <m:sSub>
                            <m:sSubPr>
                              <m:ctrlPr>
                                <a:rPr lang="en-US" b="0" i="1" smtClean="0">
                                  <a:latin typeface="Cambria Math"/>
                                </a:rPr>
                              </m:ctrlPr>
                            </m:sSubPr>
                            <m:e>
                              <m:r>
                                <a:rPr lang="en-US" b="0" i="1" smtClean="0">
                                  <a:latin typeface="Cambria Math"/>
                                </a:rPr>
                                <m:t>𝑁</m:t>
                              </m:r>
                            </m:e>
                            <m:sub>
                              <m:r>
                                <a:rPr lang="en-US" b="0" i="1" smtClean="0">
                                  <a:latin typeface="Cambria Math"/>
                                </a:rPr>
                                <m:t>𝑢</m:t>
                              </m:r>
                            </m:sub>
                          </m:sSub>
                        </m:e>
                      </m:d>
                      <m:r>
                        <m:rPr>
                          <m:sty m:val="p"/>
                        </m:rPr>
                        <a:rPr lang="en-US" b="0" i="0" smtClean="0">
                          <a:latin typeface="Cambria Math"/>
                        </a:rPr>
                        <m:t>ln</m:t>
                      </m:r>
                      <m:r>
                        <a:rPr lang="en-US" b="0" i="1" smtClean="0">
                          <a:latin typeface="Cambria Math"/>
                        </a:rPr>
                        <m:t>⁡(</m:t>
                      </m:r>
                      <m:r>
                        <a:rPr lang="en-US" b="0" i="1" smtClean="0">
                          <a:latin typeface="Cambria Math"/>
                        </a:rPr>
                        <m:t>𝑁</m:t>
                      </m:r>
                      <m:r>
                        <a:rPr lang="en-US" b="0" i="1" smtClean="0">
                          <a:latin typeface="Cambria Math"/>
                        </a:rPr>
                        <m:t>−</m:t>
                      </m:r>
                      <m:sSub>
                        <m:sSubPr>
                          <m:ctrlPr>
                            <a:rPr lang="en-US" b="0" i="1" smtClean="0">
                              <a:latin typeface="Cambria Math"/>
                            </a:rPr>
                          </m:ctrlPr>
                        </m:sSubPr>
                        <m:e>
                          <m:r>
                            <a:rPr lang="en-US" b="0" i="1" smtClean="0">
                              <a:latin typeface="Cambria Math"/>
                            </a:rPr>
                            <m:t>𝑁</m:t>
                          </m:r>
                        </m:e>
                        <m:sub>
                          <m:r>
                            <a:rPr lang="en-US" b="0" i="1" smtClean="0">
                              <a:latin typeface="Cambria Math"/>
                            </a:rPr>
                            <m:t>𝑢</m:t>
                          </m:r>
                        </m:sub>
                      </m:sSub>
                      <m:r>
                        <a:rPr lang="en-US" b="0" i="1" smtClean="0">
                          <a:latin typeface="Cambria Math"/>
                        </a:rPr>
                        <m:t>)</m:t>
                      </m:r>
                    </m:oMath>
                  </m:oMathPara>
                </a14:m>
                <a:endParaRPr lang="en-US" dirty="0" smtClean="0"/>
              </a:p>
              <a:p>
                <a:pPr marL="0" indent="0">
                  <a:buNone/>
                </a:pPr>
                <a:endParaRPr lang="en-US" dirty="0"/>
              </a:p>
              <a:p>
                <a:pPr marL="0" indent="0">
                  <a:buNone/>
                </a:pPr>
                <a:r>
                  <a:rPr lang="en-US" dirty="0" smtClean="0"/>
                  <a:t>Find 1/T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𝑇</m:t>
                        </m:r>
                      </m:den>
                    </m:f>
                    <m:r>
                      <a:rPr lang="en-US" b="0" i="1" smtClean="0">
                        <a:latin typeface="Cambria Math"/>
                      </a:rPr>
                      <m:t>=</m:t>
                    </m:r>
                    <m:f>
                      <m:fPr>
                        <m:ctrlPr>
                          <a:rPr lang="en-US" b="0" i="1" smtClean="0">
                            <a:latin typeface="Cambria Math"/>
                          </a:rPr>
                        </m:ctrlPr>
                      </m:fPr>
                      <m:num>
                        <m:r>
                          <a:rPr lang="en-US" b="0" i="1" smtClean="0">
                            <a:latin typeface="Cambria Math"/>
                          </a:rPr>
                          <m:t>𝑘</m:t>
                        </m:r>
                      </m:num>
                      <m:den>
                        <m:r>
                          <a:rPr lang="en-US" b="0" i="1" smtClean="0">
                            <a:latin typeface="Cambria Math"/>
                          </a:rPr>
                          <m:t>2</m:t>
                        </m:r>
                        <m:r>
                          <a:rPr lang="en-US" b="0" i="1" smtClean="0">
                            <a:latin typeface="Cambria Math"/>
                            <a:ea typeface="Cambria Math"/>
                          </a:rPr>
                          <m:t>𝜇</m:t>
                        </m:r>
                        <m:r>
                          <a:rPr lang="en-US" b="0" i="1" smtClean="0">
                            <a:latin typeface="Cambria Math"/>
                            <a:ea typeface="Cambria Math"/>
                          </a:rPr>
                          <m:t>𝐵</m:t>
                        </m:r>
                      </m:den>
                    </m:f>
                    <m:r>
                      <a:rPr lang="en-US" b="0" i="1" smtClean="0">
                        <a:latin typeface="Cambria Math"/>
                      </a:rPr>
                      <m:t>𝑙𝑛</m:t>
                    </m:r>
                    <m:d>
                      <m:dPr>
                        <m:ctrlPr>
                          <a:rPr lang="en-US" b="0" i="1" smtClean="0">
                            <a:latin typeface="Cambria Math"/>
                          </a:rPr>
                        </m:ctrlPr>
                      </m:dPr>
                      <m:e>
                        <m:f>
                          <m:fPr>
                            <m:ctrlPr>
                              <a:rPr lang="en-US" b="0" i="1" smtClean="0">
                                <a:latin typeface="Cambria Math"/>
                              </a:rPr>
                            </m:ctrlPr>
                          </m:fPr>
                          <m:num>
                            <m:r>
                              <a:rPr lang="en-US" b="0" i="1" smtClean="0">
                                <a:latin typeface="Cambria Math"/>
                              </a:rPr>
                              <m:t>𝑁</m:t>
                            </m:r>
                            <m:r>
                              <a:rPr lang="en-US" b="0" i="1" smtClean="0">
                                <a:latin typeface="Cambria Math"/>
                                <a:ea typeface="Cambria Math"/>
                              </a:rPr>
                              <m:t>𝜇</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𝑈</m:t>
                            </m:r>
                          </m:num>
                          <m:den>
                            <m:r>
                              <a:rPr lang="en-US" b="0" i="1" smtClean="0">
                                <a:latin typeface="Cambria Math"/>
                              </a:rPr>
                              <m:t>𝑁</m:t>
                            </m:r>
                            <m:r>
                              <a:rPr lang="en-US" b="0" i="1" smtClean="0">
                                <a:latin typeface="Cambria Math"/>
                                <a:ea typeface="Cambria Math"/>
                              </a:rPr>
                              <m:t>𝜇</m:t>
                            </m:r>
                            <m:r>
                              <a:rPr lang="en-US" b="0" i="1" smtClean="0">
                                <a:latin typeface="Cambria Math"/>
                                <a:ea typeface="Cambria Math"/>
                              </a:rPr>
                              <m:t>𝐵</m:t>
                            </m:r>
                            <m:r>
                              <a:rPr lang="en-US" b="0" i="1" smtClean="0">
                                <a:latin typeface="Cambria Math"/>
                                <a:ea typeface="Cambria Math"/>
                              </a:rPr>
                              <m:t>+</m:t>
                            </m:r>
                            <m:r>
                              <a:rPr lang="en-US" b="0" i="1" smtClean="0">
                                <a:latin typeface="Cambria Math"/>
                                <a:ea typeface="Cambria Math"/>
                              </a:rPr>
                              <m:t>𝑈</m:t>
                            </m:r>
                          </m:den>
                        </m:f>
                      </m:e>
                    </m:d>
                  </m:oMath>
                </a14:m>
                <a:r>
                  <a:rPr lang="en-US" dirty="0" smtClean="0"/>
                  <a:t>	Solve for U: </a:t>
                </a:r>
                <a14:m>
                  <m:oMath xmlns:m="http://schemas.openxmlformats.org/officeDocument/2006/math">
                    <m:r>
                      <a:rPr lang="en-US" b="0" i="1" smtClean="0">
                        <a:latin typeface="Cambria Math"/>
                      </a:rPr>
                      <m:t>𝑈</m:t>
                    </m:r>
                    <m:d>
                      <m:dPr>
                        <m:ctrlPr>
                          <a:rPr lang="en-US" b="0" i="1" smtClean="0">
                            <a:latin typeface="Cambria Math"/>
                          </a:rPr>
                        </m:ctrlPr>
                      </m:dPr>
                      <m:e>
                        <m:r>
                          <a:rPr lang="en-US" b="0" i="1" smtClean="0">
                            <a:latin typeface="Cambria Math"/>
                          </a:rPr>
                          <m:t>𝑇</m:t>
                        </m:r>
                      </m:e>
                    </m:d>
                    <m:r>
                      <a:rPr lang="en-US" b="0" i="1" smtClean="0">
                        <a:latin typeface="Cambria Math"/>
                      </a:rPr>
                      <m:t>=</m:t>
                    </m:r>
                    <m:r>
                      <a:rPr lang="en-US" b="0" i="1" smtClean="0">
                        <a:latin typeface="Cambria Math"/>
                      </a:rPr>
                      <m:t>𝑁𝑘</m:t>
                    </m:r>
                    <m:func>
                      <m:funcPr>
                        <m:ctrlPr>
                          <a:rPr lang="en-US" b="0" i="1" smtClean="0">
                            <a:latin typeface="Cambria Math"/>
                          </a:rPr>
                        </m:ctrlPr>
                      </m:funcPr>
                      <m:fName>
                        <m:r>
                          <m:rPr>
                            <m:sty m:val="p"/>
                          </m:rPr>
                          <a:rPr lang="en-US" b="0" i="0" smtClean="0">
                            <a:latin typeface="Cambria Math"/>
                          </a:rPr>
                          <m:t>tanh</m:t>
                        </m:r>
                      </m:fName>
                      <m:e>
                        <m:d>
                          <m:dPr>
                            <m:ctrlPr>
                              <a:rPr lang="en-US" b="0" i="1" smtClean="0">
                                <a:latin typeface="Cambria Math"/>
                              </a:rPr>
                            </m:ctrlPr>
                          </m:dPr>
                          <m:e>
                            <m:f>
                              <m:fPr>
                                <m:ctrlPr>
                                  <a:rPr lang="en-US" b="0" i="1" smtClean="0">
                                    <a:latin typeface="Cambria Math"/>
                                  </a:rPr>
                                </m:ctrlPr>
                              </m:fPr>
                              <m:num>
                                <m:r>
                                  <a:rPr lang="en-US" b="0" i="1" smtClean="0">
                                    <a:latin typeface="Cambria Math"/>
                                    <a:ea typeface="Cambria Math"/>
                                  </a:rPr>
                                  <m:t>𝜇</m:t>
                                </m:r>
                                <m:r>
                                  <a:rPr lang="en-US" b="0" i="1" smtClean="0">
                                    <a:latin typeface="Cambria Math"/>
                                    <a:ea typeface="Cambria Math"/>
                                  </a:rPr>
                                  <m:t>𝐵</m:t>
                                </m:r>
                              </m:num>
                              <m:den>
                                <m:r>
                                  <a:rPr lang="en-US" b="0" i="1" smtClean="0">
                                    <a:latin typeface="Cambria Math"/>
                                  </a:rPr>
                                  <m:t>𝑘𝑇</m:t>
                                </m:r>
                              </m:den>
                            </m:f>
                          </m:e>
                        </m:d>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606378"/>
                <a:ext cx="10925432" cy="4901514"/>
              </a:xfrm>
              <a:blipFill rotWithShape="0">
                <a:blip r:embed="rId2"/>
                <a:stretch>
                  <a:fillRect l="-1172"/>
                </a:stretch>
              </a:blipFill>
            </p:spPr>
            <p:txBody>
              <a:bodyPr/>
              <a:lstStyle/>
              <a:p>
                <a:r>
                  <a:rPr lang="en-US">
                    <a:noFill/>
                  </a:rPr>
                  <a:t> </a:t>
                </a:r>
              </a:p>
            </p:txBody>
          </p:sp>
        </mc:Fallback>
      </mc:AlternateContent>
    </p:spTree>
    <p:extLst>
      <p:ext uri="{BB962C8B-B14F-4D97-AF65-F5344CB8AC3E}">
        <p14:creationId xmlns:p14="http://schemas.microsoft.com/office/powerpoint/2010/main" val="27461275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versus Temperature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6432" y="2303018"/>
            <a:ext cx="8452022" cy="4554982"/>
          </a:xfrm>
        </p:spPr>
      </p:pic>
      <mc:AlternateContent xmlns:mc="http://schemas.openxmlformats.org/markup-compatibility/2006" xmlns:a14="http://schemas.microsoft.com/office/drawing/2010/main">
        <mc:Choice Requires="a14">
          <p:sp>
            <p:nvSpPr>
              <p:cNvPr id="5" name="Rectangle 4"/>
              <p:cNvSpPr/>
              <p:nvPr/>
            </p:nvSpPr>
            <p:spPr>
              <a:xfrm>
                <a:off x="914400" y="1769802"/>
                <a:ext cx="5544065" cy="1851020"/>
              </a:xfrm>
              <a:prstGeom prst="rect">
                <a:avLst/>
              </a:prstGeom>
            </p:spPr>
            <p:txBody>
              <a:bodyPr wrap="square">
                <a:spAutoFit/>
              </a:bodyPr>
              <a:lstStyle/>
              <a:p>
                <a:r>
                  <a:rPr lang="en-US" sz="2800" dirty="0"/>
                  <a:t>Find 1/T	</a:t>
                </a:r>
                <a14:m>
                  <m:oMath xmlns:m="http://schemas.openxmlformats.org/officeDocument/2006/math">
                    <m:f>
                      <m:fPr>
                        <m:ctrlPr>
                          <a:rPr lang="en-US" sz="2800" i="1">
                            <a:latin typeface="Cambria Math"/>
                          </a:rPr>
                        </m:ctrlPr>
                      </m:fPr>
                      <m:num>
                        <m:r>
                          <a:rPr lang="en-US" sz="2800" i="1">
                            <a:latin typeface="Cambria Math"/>
                          </a:rPr>
                          <m:t>1</m:t>
                        </m:r>
                      </m:num>
                      <m:den>
                        <m:r>
                          <a:rPr lang="en-US" sz="2800" i="1">
                            <a:latin typeface="Cambria Math"/>
                          </a:rPr>
                          <m:t>𝑇</m:t>
                        </m:r>
                      </m:den>
                    </m:f>
                    <m:r>
                      <a:rPr lang="en-US" sz="2800" i="1">
                        <a:latin typeface="Cambria Math"/>
                      </a:rPr>
                      <m:t>=</m:t>
                    </m:r>
                    <m:f>
                      <m:fPr>
                        <m:ctrlPr>
                          <a:rPr lang="en-US" sz="2800" i="1">
                            <a:latin typeface="Cambria Math"/>
                          </a:rPr>
                        </m:ctrlPr>
                      </m:fPr>
                      <m:num>
                        <m:r>
                          <a:rPr lang="en-US" sz="2800" i="1">
                            <a:latin typeface="Cambria Math"/>
                          </a:rPr>
                          <m:t>𝑘</m:t>
                        </m:r>
                      </m:num>
                      <m:den>
                        <m:r>
                          <a:rPr lang="en-US" sz="2800" i="1">
                            <a:latin typeface="Cambria Math"/>
                          </a:rPr>
                          <m:t>2</m:t>
                        </m:r>
                        <m:r>
                          <a:rPr lang="en-US" sz="2800" i="1">
                            <a:latin typeface="Cambria Math"/>
                            <a:ea typeface="Cambria Math"/>
                          </a:rPr>
                          <m:t>𝜇</m:t>
                        </m:r>
                        <m:r>
                          <a:rPr lang="en-US" sz="2800" i="1">
                            <a:latin typeface="Cambria Math"/>
                            <a:ea typeface="Cambria Math"/>
                          </a:rPr>
                          <m:t>𝐵</m:t>
                        </m:r>
                      </m:den>
                    </m:f>
                    <m:r>
                      <a:rPr lang="en-US" sz="2800" i="1">
                        <a:latin typeface="Cambria Math"/>
                      </a:rPr>
                      <m:t>𝑙𝑛</m:t>
                    </m:r>
                    <m:d>
                      <m:dPr>
                        <m:ctrlPr>
                          <a:rPr lang="en-US" sz="2800" i="1">
                            <a:latin typeface="Cambria Math"/>
                          </a:rPr>
                        </m:ctrlPr>
                      </m:dPr>
                      <m:e>
                        <m:f>
                          <m:fPr>
                            <m:ctrlPr>
                              <a:rPr lang="en-US" sz="2800" i="1">
                                <a:latin typeface="Cambria Math"/>
                              </a:rPr>
                            </m:ctrlPr>
                          </m:fPr>
                          <m:num>
                            <m:r>
                              <a:rPr lang="en-US" sz="2800" i="1">
                                <a:latin typeface="Cambria Math"/>
                              </a:rPr>
                              <m:t>𝑁</m:t>
                            </m:r>
                            <m:r>
                              <a:rPr lang="en-US" sz="2800" i="1">
                                <a:latin typeface="Cambria Math"/>
                                <a:ea typeface="Cambria Math"/>
                              </a:rPr>
                              <m:t>𝜇</m:t>
                            </m:r>
                            <m:r>
                              <a:rPr lang="en-US" sz="2800" i="1">
                                <a:latin typeface="Cambria Math"/>
                                <a:ea typeface="Cambria Math"/>
                              </a:rPr>
                              <m:t>𝐵</m:t>
                            </m:r>
                            <m:r>
                              <a:rPr lang="en-US" sz="2800" i="1">
                                <a:latin typeface="Cambria Math"/>
                                <a:ea typeface="Cambria Math"/>
                              </a:rPr>
                              <m:t>−</m:t>
                            </m:r>
                            <m:r>
                              <a:rPr lang="en-US" sz="2800" i="1">
                                <a:latin typeface="Cambria Math"/>
                                <a:ea typeface="Cambria Math"/>
                              </a:rPr>
                              <m:t>𝑈</m:t>
                            </m:r>
                          </m:num>
                          <m:den>
                            <m:r>
                              <a:rPr lang="en-US" sz="2800" i="1">
                                <a:latin typeface="Cambria Math"/>
                              </a:rPr>
                              <m:t>𝑁</m:t>
                            </m:r>
                            <m:r>
                              <a:rPr lang="en-US" sz="2800" i="1">
                                <a:latin typeface="Cambria Math"/>
                                <a:ea typeface="Cambria Math"/>
                              </a:rPr>
                              <m:t>𝜇</m:t>
                            </m:r>
                            <m:r>
                              <a:rPr lang="en-US" sz="2800" i="1">
                                <a:latin typeface="Cambria Math"/>
                                <a:ea typeface="Cambria Math"/>
                              </a:rPr>
                              <m:t>𝐵</m:t>
                            </m:r>
                            <m:r>
                              <a:rPr lang="en-US" sz="2800" i="1">
                                <a:latin typeface="Cambria Math"/>
                                <a:ea typeface="Cambria Math"/>
                              </a:rPr>
                              <m:t>+</m:t>
                            </m:r>
                            <m:r>
                              <a:rPr lang="en-US" sz="2800" i="1">
                                <a:latin typeface="Cambria Math"/>
                                <a:ea typeface="Cambria Math"/>
                              </a:rPr>
                              <m:t>𝑈</m:t>
                            </m:r>
                          </m:den>
                        </m:f>
                      </m:e>
                    </m:d>
                  </m:oMath>
                </a14:m>
                <a:r>
                  <a:rPr lang="en-US" sz="2800" dirty="0"/>
                  <a:t>	</a:t>
                </a:r>
                <a:endParaRPr lang="en-US" sz="2800" dirty="0" smtClean="0"/>
              </a:p>
              <a:p>
                <a:r>
                  <a:rPr lang="en-US" sz="2800" dirty="0" smtClean="0"/>
                  <a:t>Solve </a:t>
                </a:r>
                <a:r>
                  <a:rPr lang="en-US" sz="2800" dirty="0"/>
                  <a:t>for U: </a:t>
                </a:r>
                <a14:m>
                  <m:oMath xmlns:m="http://schemas.openxmlformats.org/officeDocument/2006/math">
                    <m:r>
                      <a:rPr lang="en-US" sz="2800" i="1">
                        <a:latin typeface="Cambria Math"/>
                      </a:rPr>
                      <m:t>𝑈</m:t>
                    </m:r>
                    <m:d>
                      <m:dPr>
                        <m:ctrlPr>
                          <a:rPr lang="en-US" sz="2800" i="1">
                            <a:latin typeface="Cambria Math"/>
                          </a:rPr>
                        </m:ctrlPr>
                      </m:dPr>
                      <m:e>
                        <m:r>
                          <a:rPr lang="en-US" sz="2800" i="1">
                            <a:latin typeface="Cambria Math"/>
                          </a:rPr>
                          <m:t>𝑇</m:t>
                        </m:r>
                      </m:e>
                    </m:d>
                    <m:r>
                      <a:rPr lang="en-US" sz="2800" i="1">
                        <a:latin typeface="Cambria Math"/>
                      </a:rPr>
                      <m:t>=</m:t>
                    </m:r>
                    <m:r>
                      <a:rPr lang="en-US" sz="2800" i="1">
                        <a:latin typeface="Cambria Math"/>
                      </a:rPr>
                      <m:t>𝑁𝑘</m:t>
                    </m:r>
                    <m:func>
                      <m:funcPr>
                        <m:ctrlPr>
                          <a:rPr lang="en-US" sz="2800" i="1">
                            <a:latin typeface="Cambria Math"/>
                          </a:rPr>
                        </m:ctrlPr>
                      </m:funcPr>
                      <m:fName>
                        <m:r>
                          <m:rPr>
                            <m:sty m:val="p"/>
                          </m:rPr>
                          <a:rPr lang="en-US" sz="2800">
                            <a:latin typeface="Cambria Math"/>
                          </a:rPr>
                          <m:t>tanh</m:t>
                        </m:r>
                      </m:fName>
                      <m:e>
                        <m:d>
                          <m:dPr>
                            <m:ctrlPr>
                              <a:rPr lang="en-US" sz="2800" i="1">
                                <a:latin typeface="Cambria Math"/>
                              </a:rPr>
                            </m:ctrlPr>
                          </m:dPr>
                          <m:e>
                            <m:f>
                              <m:fPr>
                                <m:ctrlPr>
                                  <a:rPr lang="en-US" sz="2800" i="1">
                                    <a:latin typeface="Cambria Math"/>
                                  </a:rPr>
                                </m:ctrlPr>
                              </m:fPr>
                              <m:num>
                                <m:r>
                                  <a:rPr lang="en-US" sz="2800" i="1">
                                    <a:latin typeface="Cambria Math"/>
                                    <a:ea typeface="Cambria Math"/>
                                  </a:rPr>
                                  <m:t>𝜇</m:t>
                                </m:r>
                                <m:r>
                                  <a:rPr lang="en-US" sz="2800" i="1">
                                    <a:latin typeface="Cambria Math"/>
                                    <a:ea typeface="Cambria Math"/>
                                  </a:rPr>
                                  <m:t>𝐵</m:t>
                                </m:r>
                              </m:num>
                              <m:den>
                                <m:r>
                                  <a:rPr lang="en-US" sz="2800" i="1">
                                    <a:latin typeface="Cambria Math"/>
                                  </a:rPr>
                                  <m:t>𝑘𝑇</m:t>
                                </m:r>
                              </m:den>
                            </m:f>
                          </m:e>
                        </m:d>
                      </m:e>
                    </m:func>
                  </m:oMath>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914400" y="1769802"/>
                <a:ext cx="5544065" cy="1851020"/>
              </a:xfrm>
              <a:prstGeom prst="rect">
                <a:avLst/>
              </a:prstGeom>
              <a:blipFill rotWithShape="0">
                <a:blip r:embed="rId3"/>
                <a:stretch>
                  <a:fillRect l="-2200" b="-2961"/>
                </a:stretch>
              </a:blipFill>
            </p:spPr>
            <p:txBody>
              <a:bodyPr/>
              <a:lstStyle/>
              <a:p>
                <a:r>
                  <a:rPr lang="en-US">
                    <a:noFill/>
                  </a:rPr>
                  <a:t> </a:t>
                </a:r>
              </a:p>
            </p:txBody>
          </p:sp>
        </mc:Fallback>
      </mc:AlternateContent>
    </p:spTree>
    <p:extLst>
      <p:ext uri="{BB962C8B-B14F-4D97-AF65-F5344CB8AC3E}">
        <p14:creationId xmlns:p14="http://schemas.microsoft.com/office/powerpoint/2010/main" val="3232829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Absolute Temperature</a:t>
            </a:r>
            <a:endParaRPr lang="en-US" dirty="0"/>
          </a:p>
        </p:txBody>
      </p:sp>
      <p:sp>
        <p:nvSpPr>
          <p:cNvPr id="3" name="Content Placeholder 2"/>
          <p:cNvSpPr>
            <a:spLocks noGrp="1"/>
          </p:cNvSpPr>
          <p:nvPr>
            <p:ph idx="1"/>
          </p:nvPr>
        </p:nvSpPr>
        <p:spPr/>
        <p:txBody>
          <a:bodyPr/>
          <a:lstStyle/>
          <a:p>
            <a:r>
              <a:rPr lang="en-US" dirty="0" smtClean="0"/>
              <a:t>From Modern Physics?</a:t>
            </a:r>
          </a:p>
          <a:p>
            <a:r>
              <a:rPr lang="en-US" dirty="0" smtClean="0"/>
              <a:t>Population inversion and laser action.</a:t>
            </a:r>
            <a:endParaRPr lang="en-US" dirty="0"/>
          </a:p>
        </p:txBody>
      </p:sp>
    </p:spTree>
    <p:extLst>
      <p:ext uri="{BB962C8B-B14F-4D97-AF65-F5344CB8AC3E}">
        <p14:creationId xmlns:p14="http://schemas.microsoft.com/office/powerpoint/2010/main" val="13951601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179"/>
            <a:ext cx="10515600" cy="1325563"/>
          </a:xfrm>
        </p:spPr>
        <p:txBody>
          <a:bodyPr/>
          <a:lstStyle/>
          <a:p>
            <a:r>
              <a:rPr lang="en-US" dirty="0" smtClean="0"/>
              <a:t>Heat Capacity of a Paramagnet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64306"/>
                <a:ext cx="10515600" cy="4351338"/>
              </a:xfrm>
            </p:spPr>
            <p:txBody>
              <a:bodyPr/>
              <a:lstStyle/>
              <a:p>
                <a:r>
                  <a:rPr lang="en-US" dirty="0" smtClean="0"/>
                  <a:t>Differentiate U with respect to T holding N and B constant.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a:rPr>
                          </m:ctrlPr>
                        </m:sSubPr>
                        <m:e>
                          <m:d>
                            <m:dPr>
                              <m:ctrlPr>
                                <a:rPr lang="en-US" i="1">
                                  <a:latin typeface="Cambria Math"/>
                                </a:rPr>
                              </m:ctrlPr>
                            </m:dPr>
                            <m:e>
                              <m:f>
                                <m:fPr>
                                  <m:ctrlPr>
                                    <a:rPr lang="en-US" i="1" smtClean="0">
                                      <a:latin typeface="Cambria Math"/>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den>
                              </m:f>
                            </m:e>
                          </m:d>
                        </m:e>
                        <m:sub>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𝑁𝑘</m:t>
                      </m:r>
                      <m:f>
                        <m:fPr>
                          <m:ctrlPr>
                            <a:rPr lang="en-US" b="0" i="1" smtClean="0">
                              <a:latin typeface="Cambria Math"/>
                            </a:rPr>
                          </m:ctrlPr>
                        </m:fPr>
                        <m:num>
                          <m:sSup>
                            <m:sSupPr>
                              <m:ctrlPr>
                                <a:rPr lang="en-US" b="0" i="1" smtClean="0">
                                  <a:latin typeface="Cambria Math"/>
                                </a:rPr>
                              </m:ctrlPr>
                            </m:sSupPr>
                            <m:e>
                              <m:d>
                                <m:dPr>
                                  <m:ctrlPr>
                                    <a:rPr lang="en-US" i="1">
                                      <a:latin typeface="Cambria Math"/>
                                    </a:rPr>
                                  </m:ctrlPr>
                                </m:dPr>
                                <m:e>
                                  <m:r>
                                    <a:rPr lang="en-US" i="1">
                                      <a:latin typeface="Cambria Math" panose="02040503050406030204" pitchFamily="18" charset="0"/>
                                    </a:rPr>
                                    <m:t> </m:t>
                                  </m:r>
                                  <m:f>
                                    <m:fPr>
                                      <m:ctrlPr>
                                        <a:rPr lang="en-US" i="1">
                                          <a:latin typeface="Cambria Math"/>
                                        </a:rPr>
                                      </m:ctrlPr>
                                    </m:fPr>
                                    <m:num>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𝐵</m:t>
                                      </m:r>
                                    </m:num>
                                    <m:den>
                                      <m:r>
                                        <a:rPr lang="en-US" b="0" i="1" smtClean="0">
                                          <a:latin typeface="Cambria Math" panose="02040503050406030204" pitchFamily="18" charset="0"/>
                                        </a:rPr>
                                        <m:t>𝑘𝑇</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 </m:t>
                          </m:r>
                        </m:num>
                        <m:den>
                          <m:sSup>
                            <m:sSupPr>
                              <m:ctrlPr>
                                <a:rPr lang="en-US" b="0" i="1" smtClean="0">
                                  <a:latin typeface="Cambria Math"/>
                                </a:rPr>
                              </m:ctrlPr>
                            </m:sSupPr>
                            <m:e>
                              <m:r>
                                <a:rPr lang="en-US" b="0" i="1" smtClean="0">
                                  <a:latin typeface="Cambria Math" panose="02040503050406030204" pitchFamily="18" charset="0"/>
                                </a:rPr>
                                <m:t>𝑐𝑜𝑠h</m:t>
                              </m:r>
                            </m:e>
                            <m:sup>
                              <m:r>
                                <a:rPr lang="en-US" b="0" i="1" smtClean="0">
                                  <a:latin typeface="Cambria Math" panose="02040503050406030204" pitchFamily="18" charset="0"/>
                                </a:rPr>
                                <m:t>2</m:t>
                              </m:r>
                            </m:sup>
                          </m:sSup>
                          <m:d>
                            <m:dPr>
                              <m:ctrlPr>
                                <a:rPr lang="en-US" b="0" i="1" smtClean="0">
                                  <a:latin typeface="Cambria Math"/>
                                </a:rPr>
                              </m:ctrlPr>
                            </m:dPr>
                            <m:e>
                              <m:f>
                                <m:fPr>
                                  <m:ctrlPr>
                                    <a:rPr lang="en-US" i="1">
                                      <a:latin typeface="Cambria Math"/>
                                    </a:rPr>
                                  </m:ctrlPr>
                                </m:fPr>
                                <m:num>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𝐵</m:t>
                                  </m:r>
                                </m:num>
                                <m:den>
                                  <m:r>
                                    <a:rPr lang="en-US" i="1">
                                      <a:latin typeface="Cambria Math" panose="02040503050406030204" pitchFamily="18" charset="0"/>
                                    </a:rPr>
                                    <m:t>𝑘𝑇</m:t>
                                  </m:r>
                                </m:den>
                              </m:f>
                            </m:e>
                          </m:d>
                        </m:den>
                      </m:f>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64306"/>
                <a:ext cx="10515600" cy="4351338"/>
              </a:xfrm>
              <a:blipFill rotWithShape="0">
                <a:blip r:embed="rId2"/>
                <a:stretch>
                  <a:fillRect l="-1043" t="-238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5131"/>
            <a:ext cx="6450227" cy="3476170"/>
          </a:xfrm>
          <a:prstGeom prst="rect">
            <a:avLst/>
          </a:prstGeom>
        </p:spPr>
      </p:pic>
    </p:spTree>
    <p:extLst>
      <p:ext uri="{BB962C8B-B14F-4D97-AF65-F5344CB8AC3E}">
        <p14:creationId xmlns:p14="http://schemas.microsoft.com/office/powerpoint/2010/main" val="15409811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Curie’s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Use the condition </a:t>
                </a:r>
                <a:r>
                  <a:rPr lang="en-US" dirty="0" err="1" smtClean="0">
                    <a:latin typeface="Symbol" panose="05050102010706020507" pitchFamily="18" charset="2"/>
                  </a:rPr>
                  <a:t>m</a:t>
                </a:r>
                <a:r>
                  <a:rPr lang="en-US" dirty="0" err="1" smtClean="0"/>
                  <a:t>B</a:t>
                </a:r>
                <a:r>
                  <a:rPr lang="en-US" dirty="0" smtClean="0"/>
                  <a:t>/</a:t>
                </a:r>
                <a:r>
                  <a:rPr lang="en-US" dirty="0" err="1" smtClean="0"/>
                  <a:t>kT</a:t>
                </a:r>
                <a:r>
                  <a:rPr lang="en-US" dirty="0" smtClean="0"/>
                  <a:t> &lt;&lt; 1 to determine the behavior of magnetization with temperature.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𝑡𝑎𝑛h</m:t>
                      </m:r>
                      <m:d>
                        <m:dPr>
                          <m:ctrlPr>
                            <a:rPr lang="en-US" b="0" i="1" smtClean="0">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𝐵</m:t>
                              </m:r>
                            </m:num>
                            <m:den>
                              <m:r>
                                <a:rPr lang="en-US" b="0" i="1" smtClean="0">
                                  <a:latin typeface="Cambria Math" panose="02040503050406030204" pitchFamily="18" charset="0"/>
                                  <a:ea typeface="Cambria Math" panose="02040503050406030204" pitchFamily="18" charset="0"/>
                                </a:rPr>
                                <m:t>𝑘𝑇</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661"/>
                </a:stretch>
              </a:blipFill>
            </p:spPr>
            <p:txBody>
              <a:bodyPr/>
              <a:lstStyle/>
              <a:p>
                <a:r>
                  <a:rPr lang="en-US">
                    <a:noFill/>
                  </a:rPr>
                  <a:t> </a:t>
                </a:r>
              </a:p>
            </p:txBody>
          </p:sp>
        </mc:Fallback>
      </mc:AlternateContent>
    </p:spTree>
    <p:extLst>
      <p:ext uri="{BB962C8B-B14F-4D97-AF65-F5344CB8AC3E}">
        <p14:creationId xmlns:p14="http://schemas.microsoft.com/office/powerpoint/2010/main" val="30183230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a:t>
            </a:r>
            <a:r>
              <a:rPr lang="en-US" dirty="0"/>
              <a:t> </a:t>
            </a:r>
            <a:r>
              <a:rPr lang="en-US" dirty="0" smtClean="0"/>
              <a:t>&amp; Mechanical Equilibrium</a:t>
            </a:r>
            <a:endParaRPr lang="en-US" dirty="0"/>
          </a:p>
        </p:txBody>
      </p:sp>
      <p:sp>
        <p:nvSpPr>
          <p:cNvPr id="3" name="Content Placeholder 2"/>
          <p:cNvSpPr>
            <a:spLocks noGrp="1"/>
          </p:cNvSpPr>
          <p:nvPr>
            <p:ph idx="1"/>
          </p:nvPr>
        </p:nvSpPr>
        <p:spPr/>
        <p:txBody>
          <a:bodyPr/>
          <a:lstStyle/>
          <a:p>
            <a:r>
              <a:rPr lang="en-US" dirty="0" smtClean="0"/>
              <a:t>Goal: Relate Pressure to Entropy</a:t>
            </a:r>
          </a:p>
          <a:p>
            <a:r>
              <a:rPr lang="en-US" dirty="0" smtClean="0"/>
              <a:t>Consider volume exchange in 2 systems separated by a moveable partition.</a:t>
            </a:r>
          </a:p>
          <a:p>
            <a:r>
              <a:rPr lang="en-US" dirty="0" smtClean="0"/>
              <a:t>Isolated such that U</a:t>
            </a:r>
            <a:r>
              <a:rPr lang="en-US" baseline="-25000" dirty="0" smtClean="0"/>
              <a:t>total</a:t>
            </a:r>
            <a:r>
              <a:rPr lang="en-US" dirty="0" smtClean="0"/>
              <a:t> and V</a:t>
            </a:r>
            <a:r>
              <a:rPr lang="en-US" baseline="-25000" dirty="0" smtClean="0"/>
              <a:t>total</a:t>
            </a:r>
            <a:r>
              <a:rPr lang="en-US" dirty="0" smtClean="0"/>
              <a:t> are fixed</a:t>
            </a:r>
          </a:p>
          <a:p>
            <a:r>
              <a:rPr lang="en-US" dirty="0" smtClean="0"/>
              <a:t>Maximize entropy in U</a:t>
            </a:r>
            <a:r>
              <a:rPr lang="en-US" baseline="-25000" dirty="0" smtClean="0"/>
              <a:t>A</a:t>
            </a:r>
            <a:r>
              <a:rPr lang="en-US" dirty="0" smtClean="0"/>
              <a:t> and V</a:t>
            </a:r>
            <a:r>
              <a:rPr lang="en-US" baseline="-25000" dirty="0" smtClean="0"/>
              <a:t>A</a:t>
            </a:r>
          </a:p>
          <a:p>
            <a:r>
              <a:rPr lang="en-US" dirty="0" smtClean="0"/>
              <a:t>Units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434" y="3597322"/>
            <a:ext cx="5243522" cy="326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591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Capacity</a:t>
            </a:r>
            <a:endParaRPr lang="en-US" dirty="0"/>
          </a:p>
        </p:txBody>
      </p:sp>
      <p:sp>
        <p:nvSpPr>
          <p:cNvPr id="3" name="Content Placeholder 2"/>
          <p:cNvSpPr>
            <a:spLocks noGrp="1"/>
          </p:cNvSpPr>
          <p:nvPr>
            <p:ph idx="1"/>
          </p:nvPr>
        </p:nvSpPr>
        <p:spPr/>
        <p:txBody>
          <a:bodyPr>
            <a:normAutofit lnSpcReduction="10000"/>
          </a:bodyPr>
          <a:lstStyle/>
          <a:p>
            <a:r>
              <a:rPr lang="en-US" dirty="0" smtClean="0"/>
              <a:t>Heat capacity, C, relates the change in temperature of an </a:t>
            </a:r>
            <a:r>
              <a:rPr lang="en-US" i="1" dirty="0" smtClean="0"/>
              <a:t>object</a:t>
            </a:r>
            <a:r>
              <a:rPr lang="en-US" dirty="0" smtClean="0"/>
              <a:t> when heat is added or removed.</a:t>
            </a:r>
          </a:p>
          <a:p>
            <a:r>
              <a:rPr lang="en-US" dirty="0" smtClean="0"/>
              <a:t>Specific heat capacity, c, is the heat required to change the temperature of a specific mass of material (1 gram or 1 kilogram) by 1 degree (Celsius).  </a:t>
            </a:r>
          </a:p>
          <a:p>
            <a:pPr lvl="1"/>
            <a:r>
              <a:rPr lang="en-US" dirty="0" smtClean="0"/>
              <a:t>Heat capacity of water 4184 J/</a:t>
            </a:r>
            <a:r>
              <a:rPr lang="en-US" dirty="0" err="1" smtClean="0"/>
              <a:t>kg.K</a:t>
            </a:r>
            <a:r>
              <a:rPr lang="en-US" dirty="0" smtClean="0"/>
              <a:t> in MKS units.</a:t>
            </a:r>
          </a:p>
          <a:p>
            <a:pPr lvl="1"/>
            <a:r>
              <a:rPr lang="en-US" dirty="0" smtClean="0"/>
              <a:t>Heat capacity in other units 1 calorie = 4.184 J. Heat required to raise 1 g of water by 1 </a:t>
            </a:r>
            <a:r>
              <a:rPr lang="en-US" baseline="30000" dirty="0" err="1" smtClean="0"/>
              <a:t>o</a:t>
            </a:r>
            <a:r>
              <a:rPr lang="en-US" dirty="0" err="1" smtClean="0"/>
              <a:t>C.</a:t>
            </a:r>
            <a:r>
              <a:rPr lang="en-US" dirty="0" smtClean="0"/>
              <a:t> </a:t>
            </a:r>
          </a:p>
          <a:p>
            <a:pPr lvl="1"/>
            <a:r>
              <a:rPr lang="en-US" dirty="0" smtClean="0"/>
              <a:t>Note: Food “calories” are (disappointingly) really Kilo-calories.</a:t>
            </a:r>
          </a:p>
          <a:p>
            <a:r>
              <a:rPr lang="en-US" dirty="0" smtClean="0"/>
              <a:t>Molar heat capacity, </a:t>
            </a:r>
            <a:r>
              <a:rPr lang="en-US" dirty="0" err="1" smtClean="0"/>
              <a:t>c</a:t>
            </a:r>
            <a:r>
              <a:rPr lang="en-US" baseline="-25000" dirty="0" err="1" smtClean="0"/>
              <a:t>M</a:t>
            </a:r>
            <a:r>
              <a:rPr lang="en-US" dirty="0" smtClean="0"/>
              <a:t>, is the heat required to </a:t>
            </a:r>
            <a:r>
              <a:rPr lang="en-US" dirty="0"/>
              <a:t>change the temperature of </a:t>
            </a:r>
            <a:r>
              <a:rPr lang="en-US" dirty="0" smtClean="0"/>
              <a:t>1 mole of </a:t>
            </a:r>
            <a:r>
              <a:rPr lang="en-US" dirty="0"/>
              <a:t>material </a:t>
            </a:r>
            <a:r>
              <a:rPr lang="en-US" dirty="0" smtClean="0"/>
              <a:t>by </a:t>
            </a:r>
            <a:r>
              <a:rPr lang="en-US" dirty="0"/>
              <a:t>1 degree (Celsius). </a:t>
            </a:r>
          </a:p>
        </p:txBody>
      </p:sp>
    </p:spTree>
    <p:extLst>
      <p:ext uri="{BB962C8B-B14F-4D97-AF65-F5344CB8AC3E}">
        <p14:creationId xmlns:p14="http://schemas.microsoft.com/office/powerpoint/2010/main" val="76648982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Thermodynamic Identity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Imagine a process in which we change U by a small amount and V by a small amount. Write an expression for the change in entropy in terms of </a:t>
                </a:r>
                <a:r>
                  <a:rPr lang="en-US" dirty="0" err="1" smtClean="0"/>
                  <a:t>dU</a:t>
                </a:r>
                <a:r>
                  <a:rPr lang="en-US" dirty="0" smtClean="0"/>
                  <a:t> and </a:t>
                </a:r>
                <a:r>
                  <a:rPr lang="en-US" dirty="0" err="1" smtClean="0"/>
                  <a:t>dV</a:t>
                </a:r>
                <a:r>
                  <a:rPr lang="en-US" dirty="0" smtClean="0"/>
                  <a:t>.</a:t>
                </a:r>
              </a:p>
              <a:p>
                <a:r>
                  <a:rPr lang="en-US" dirty="0" smtClean="0"/>
                  <a:t>Final result:</a:t>
                </a:r>
              </a:p>
              <a:p>
                <a:pPr marL="0" indent="0">
                  <a:buNone/>
                </a:pPr>
                <a14:m>
                  <m:oMathPara xmlns:m="http://schemas.openxmlformats.org/officeDocument/2006/math">
                    <m:oMathParaPr>
                      <m:jc m:val="centerGroup"/>
                    </m:oMathParaPr>
                    <m:oMath xmlns:m="http://schemas.openxmlformats.org/officeDocument/2006/math">
                      <m:r>
                        <a:rPr lang="en-US" sz="4000" b="0" i="1" smtClean="0">
                          <a:latin typeface="Cambria Math"/>
                        </a:rPr>
                        <m:t>𝑑𝑈</m:t>
                      </m:r>
                      <m:r>
                        <a:rPr lang="en-US" sz="4000" b="0" i="1" smtClean="0">
                          <a:latin typeface="Cambria Math"/>
                        </a:rPr>
                        <m:t>=</m:t>
                      </m:r>
                      <m:r>
                        <a:rPr lang="en-US" sz="4000" b="0" i="1" smtClean="0">
                          <a:latin typeface="Cambria Math"/>
                        </a:rPr>
                        <m:t>𝑇𝑑𝑆</m:t>
                      </m:r>
                      <m:r>
                        <a:rPr lang="en-US" sz="4000" b="0" i="1" smtClean="0">
                          <a:latin typeface="Cambria Math"/>
                        </a:rPr>
                        <m:t>−</m:t>
                      </m:r>
                      <m:r>
                        <a:rPr lang="en-US" sz="4000" b="0" i="1" smtClean="0">
                          <a:latin typeface="Cambria Math"/>
                        </a:rPr>
                        <m:t>𝑃𝑑𝑉</m:t>
                      </m:r>
                    </m:oMath>
                  </m:oMathPara>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60442642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Thermodynamic Identity to the First law of Thermodynamics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692740"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i="1">
                          <a:latin typeface="Cambria Math"/>
                        </a:rPr>
                        <m:t>𝑑𝑈</m:t>
                      </m:r>
                      <m:r>
                        <a:rPr lang="en-US" i="1">
                          <a:latin typeface="Cambria Math"/>
                        </a:rPr>
                        <m:t>=</m:t>
                      </m:r>
                      <m:r>
                        <a:rPr lang="en-US" i="1">
                          <a:latin typeface="Cambria Math"/>
                        </a:rPr>
                        <m:t>𝑇𝑑𝑆</m:t>
                      </m:r>
                      <m:r>
                        <a:rPr lang="en-US" i="1">
                          <a:latin typeface="Cambria Math"/>
                        </a:rPr>
                        <m:t>−</m:t>
                      </m:r>
                      <m:r>
                        <a:rPr lang="en-US" i="1">
                          <a:latin typeface="Cambria Math"/>
                        </a:rPr>
                        <m:t>𝑃𝑑𝑉</m:t>
                      </m:r>
                    </m:oMath>
                  </m:oMathPara>
                </a14:m>
                <a:endParaRPr lang="en-US" dirty="0" smtClean="0"/>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𝑑𝑈</m:t>
                      </m:r>
                      <m:r>
                        <a:rPr lang="en-US" i="1" dirty="0" smtClean="0">
                          <a:latin typeface="Cambria Math" panose="02040503050406030204" pitchFamily="18" charset="0"/>
                        </a:rPr>
                        <m:t> = </m:t>
                      </m:r>
                      <m:r>
                        <a:rPr lang="en-US" i="1" dirty="0" err="1" smtClean="0">
                          <a:latin typeface="Cambria Math" panose="02040503050406030204" pitchFamily="18" charset="0"/>
                        </a:rPr>
                        <m:t>𝑑𝑄</m:t>
                      </m:r>
                      <m:r>
                        <a:rPr lang="en-US" i="1" dirty="0" smtClean="0">
                          <a:latin typeface="Cambria Math" panose="02040503050406030204" pitchFamily="18" charset="0"/>
                        </a:rPr>
                        <m:t> + </m:t>
                      </m:r>
                      <m:r>
                        <a:rPr lang="en-US" i="1" dirty="0" err="1" smtClean="0">
                          <a:latin typeface="Cambria Math" panose="02040503050406030204" pitchFamily="18" charset="0"/>
                        </a:rPr>
                        <m:t>𝑑𝑊</m:t>
                      </m:r>
                    </m:oMath>
                  </m:oMathPara>
                </a14:m>
                <a:endParaRPr lang="en-US" dirty="0" smtClean="0"/>
              </a:p>
              <a:p>
                <a:r>
                  <a:rPr lang="en-US" dirty="0" smtClean="0"/>
                  <a:t>By comparing these equations can we set </a:t>
                </a:r>
                <a:r>
                  <a:rPr lang="en-US" dirty="0" err="1" smtClean="0"/>
                  <a:t>dQ</a:t>
                </a:r>
                <a:r>
                  <a:rPr lang="en-US" dirty="0" smtClean="0"/>
                  <a:t>=</a:t>
                </a:r>
                <a:r>
                  <a:rPr lang="en-US" dirty="0" err="1" smtClean="0"/>
                  <a:t>TdS</a:t>
                </a:r>
                <a:r>
                  <a:rPr lang="en-US" dirty="0" smtClean="0"/>
                  <a:t>?</a:t>
                </a:r>
              </a:p>
              <a:p>
                <a:r>
                  <a:rPr lang="en-US" dirty="0" smtClean="0"/>
                  <a:t>3 criteria: quasi-static (P changes uniformly), no non-mechanical work (chemical, electrical), no change in the number of particles.</a:t>
                </a:r>
              </a:p>
              <a:p>
                <a:r>
                  <a:rPr lang="en-US" dirty="0" smtClean="0"/>
                  <a:t>If these criteria are satisfied then </a:t>
                </a:r>
                <a:r>
                  <a:rPr lang="en-US" dirty="0" err="1" smtClean="0"/>
                  <a:t>dQ</a:t>
                </a:r>
                <a:r>
                  <a:rPr lang="en-US" dirty="0" smtClean="0"/>
                  <a:t>=</a:t>
                </a:r>
                <a:r>
                  <a:rPr lang="en-US" dirty="0" err="1" smtClean="0"/>
                  <a:t>TdS</a:t>
                </a:r>
                <a:r>
                  <a:rPr lang="en-US" dirty="0" smtClean="0"/>
                  <a:t> is true, even if work is done.</a:t>
                </a:r>
              </a:p>
              <a:p>
                <a:r>
                  <a:rPr lang="en-US" dirty="0" smtClean="0"/>
                  <a:t>If P is quasi-static and the process is adiabatic (</a:t>
                </a:r>
                <a:r>
                  <a:rPr lang="en-US" dirty="0" err="1" smtClean="0"/>
                  <a:t>dQ</a:t>
                </a:r>
                <a:r>
                  <a:rPr lang="en-US" dirty="0" smtClean="0"/>
                  <a:t>=0) then </a:t>
                </a:r>
                <a:r>
                  <a:rPr lang="en-US" dirty="0" err="1" smtClean="0"/>
                  <a:t>dS</a:t>
                </a:r>
                <a:r>
                  <a:rPr lang="en-US" dirty="0" smtClean="0"/>
                  <a:t>=0 and the process is </a:t>
                </a:r>
                <a:r>
                  <a:rPr lang="en-US" b="1" i="1" dirty="0" smtClean="0"/>
                  <a:t>isentropic </a:t>
                </a:r>
                <a:r>
                  <a:rPr lang="en-US" dirty="0" smtClean="0"/>
                  <a:t>(our new word for the day).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692740" cy="4351338"/>
              </a:xfrm>
              <a:blipFill rotWithShape="1">
                <a:blip r:embed="rId2"/>
                <a:stretch>
                  <a:fillRect l="-1026" b="-140"/>
                </a:stretch>
              </a:blipFill>
            </p:spPr>
            <p:txBody>
              <a:bodyPr/>
              <a:lstStyle/>
              <a:p>
                <a:r>
                  <a:rPr lang="en-US">
                    <a:noFill/>
                  </a:rPr>
                  <a:t> </a:t>
                </a:r>
              </a:p>
            </p:txBody>
          </p:sp>
        </mc:Fallback>
      </mc:AlternateContent>
    </p:spTree>
    <p:extLst>
      <p:ext uri="{BB962C8B-B14F-4D97-AF65-F5344CB8AC3E}">
        <p14:creationId xmlns:p14="http://schemas.microsoft.com/office/powerpoint/2010/main" val="5368753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825624"/>
            <a:ext cx="7278559" cy="4665791"/>
          </a:xfrm>
        </p:spPr>
        <p:txBody>
          <a:bodyPr/>
          <a:lstStyle/>
          <a:p>
            <a:r>
              <a:rPr lang="en-US" dirty="0" smtClean="0"/>
              <a:t>Thor brings down his hammer on a 100 cm</a:t>
            </a:r>
            <a:r>
              <a:rPr lang="en-US" baseline="30000" dirty="0" smtClean="0"/>
              <a:t>2</a:t>
            </a:r>
            <a:r>
              <a:rPr lang="en-US" dirty="0" smtClean="0"/>
              <a:t> piston that moves freely in a 1 m long cylinder. His mighty blow has a force of 50 </a:t>
            </a:r>
            <a:r>
              <a:rPr lang="en-US" dirty="0" err="1" smtClean="0"/>
              <a:t>atm</a:t>
            </a:r>
            <a:r>
              <a:rPr lang="en-US" dirty="0" smtClean="0"/>
              <a:t> but the piston only moves 2 mm before it hits the rods of </a:t>
            </a:r>
            <a:r>
              <a:rPr lang="en-US" dirty="0" err="1" smtClean="0"/>
              <a:t>Woden</a:t>
            </a:r>
            <a:r>
              <a:rPr lang="en-US" dirty="0" smtClean="0"/>
              <a:t> (actually, just wooden rods) which stops the piston in its tracks. </a:t>
            </a:r>
          </a:p>
          <a:p>
            <a:r>
              <a:rPr lang="en-US" dirty="0" smtClean="0"/>
              <a:t>What is the change in internal energy of the gas in the piston? (Assume all Thor’s work went into the gas)</a:t>
            </a:r>
          </a:p>
          <a:p>
            <a:r>
              <a:rPr lang="en-US" dirty="0" smtClean="0"/>
              <a:t>What is the change of entropy of the gas?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5306701"/>
              </p:ext>
            </p:extLst>
          </p:nvPr>
        </p:nvGraphicFramePr>
        <p:xfrm>
          <a:off x="8116759" y="1027906"/>
          <a:ext cx="3597446" cy="4709752"/>
        </p:xfrm>
        <a:graphic>
          <a:graphicData uri="http://schemas.openxmlformats.org/presentationml/2006/ole">
            <mc:AlternateContent xmlns:mc="http://schemas.openxmlformats.org/markup-compatibility/2006">
              <mc:Choice xmlns:v="urn:schemas-microsoft-com:vml" Requires="v">
                <p:oleObj spid="_x0000_s1060" name="SmartDraw" r:id="rId3" imgW="3090600" imgH="4046040" progId="SmartDraw.2">
                  <p:embed/>
                </p:oleObj>
              </mc:Choice>
              <mc:Fallback>
                <p:oleObj name="SmartDraw" r:id="rId3" imgW="3090600" imgH="4046040" progId="SmartDraw.2">
                  <p:embed/>
                  <p:pic>
                    <p:nvPicPr>
                      <p:cNvPr id="0" name=""/>
                      <p:cNvPicPr/>
                      <p:nvPr/>
                    </p:nvPicPr>
                    <p:blipFill>
                      <a:blip r:embed="rId4"/>
                      <a:stretch>
                        <a:fillRect/>
                      </a:stretch>
                    </p:blipFill>
                    <p:spPr>
                      <a:xfrm>
                        <a:off x="8116759" y="1027906"/>
                        <a:ext cx="3597446" cy="4709752"/>
                      </a:xfrm>
                      <a:prstGeom prst="rect">
                        <a:avLst/>
                      </a:prstGeom>
                    </p:spPr>
                  </p:pic>
                </p:oleObj>
              </mc:Fallback>
            </mc:AlternateContent>
          </a:graphicData>
        </a:graphic>
      </p:graphicFrame>
    </p:spTree>
    <p:extLst>
      <p:ext uri="{BB962C8B-B14F-4D97-AF65-F5344CB8AC3E}">
        <p14:creationId xmlns:p14="http://schemas.microsoft.com/office/powerpoint/2010/main" val="28855295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Diffusive Equilibrium and Chemical Potential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7303655" cy="4682053"/>
              </a:xfrm>
            </p:spPr>
            <p:txBody>
              <a:bodyPr/>
              <a:lstStyle/>
              <a:p>
                <a:r>
                  <a:rPr lang="en-US" dirty="0" smtClean="0"/>
                  <a:t>Goal: Relate particle number N to entropy.</a:t>
                </a:r>
              </a:p>
              <a:p>
                <a:r>
                  <a:rPr lang="en-US" dirty="0" smtClean="0"/>
                  <a:t>Consider the system with a perforated barrier that allows particle exchange. </a:t>
                </a:r>
                <a:r>
                  <a:rPr lang="en-US" dirty="0" err="1" smtClean="0"/>
                  <a:t>U</a:t>
                </a:r>
                <a:r>
                  <a:rPr lang="en-US" baseline="-25000" dirty="0" err="1" smtClean="0"/>
                  <a:t>total</a:t>
                </a:r>
                <a:r>
                  <a:rPr lang="en-US" dirty="0" smtClean="0"/>
                  <a:t> and </a:t>
                </a:r>
                <a:r>
                  <a:rPr lang="en-US" dirty="0" err="1" smtClean="0"/>
                  <a:t>N</a:t>
                </a:r>
                <a:r>
                  <a:rPr lang="en-US" baseline="-25000" dirty="0" err="1" smtClean="0"/>
                  <a:t>total</a:t>
                </a:r>
                <a:r>
                  <a:rPr lang="en-US" dirty="0" smtClean="0"/>
                  <a:t> are fixed.</a:t>
                </a:r>
              </a:p>
              <a:p>
                <a:r>
                  <a:rPr lang="en-US" dirty="0" smtClean="0"/>
                  <a:t>Same approach as for Pressure/Volume</a:t>
                </a:r>
                <a:endParaRPr lang="en-US" dirty="0"/>
              </a:p>
              <a:p>
                <a:r>
                  <a:rPr lang="en-US" dirty="0" smtClean="0"/>
                  <a:t>End results: Chemical potential, </a:t>
                </a:r>
                <a:r>
                  <a:rPr lang="en-US" dirty="0" smtClean="0">
                    <a:latin typeface="Symbol" panose="05050102010706020507" pitchFamily="18" charset="2"/>
                  </a:rPr>
                  <a:t>m</a:t>
                </a:r>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sSub>
                        <m:sSubPr>
                          <m:ctrlPr>
                            <a:rPr lang="en-US" b="0" i="1" smtClean="0">
                              <a:latin typeface="Cambria Math"/>
                              <a:ea typeface="Cambria Math" panose="02040503050406030204" pitchFamily="18" charset="0"/>
                            </a:rPr>
                          </m:ctrlPr>
                        </m:sSubPr>
                        <m:e>
                          <m:d>
                            <m:dPr>
                              <m:ctrlPr>
                                <a:rPr lang="en-US" i="1">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en>
                              </m:f>
                            </m:e>
                          </m:d>
                        </m:e>
                        <m:sub>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sub>
                      </m:sSub>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7303655" cy="4682053"/>
              </a:xfrm>
              <a:blipFill rotWithShape="0">
                <a:blip r:embed="rId2"/>
                <a:stretch>
                  <a:fillRect l="-1503" t="-2081"/>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855" y="1442315"/>
            <a:ext cx="3899725" cy="334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3160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Thermodynamic Identity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Chemical potential </a:t>
                </a:r>
                <a:r>
                  <a:rPr lang="en-US" dirty="0" smtClean="0">
                    <a:latin typeface="Symbol" panose="05050102010706020507" pitchFamily="18" charset="2"/>
                  </a:rPr>
                  <a:t>m</a:t>
                </a:r>
                <a:r>
                  <a:rPr lang="en-US" dirty="0" smtClean="0"/>
                  <a:t>, equivalent to Fermi level in solid state physics.</a:t>
                </a:r>
              </a:p>
              <a:p>
                <a:r>
                  <a:rPr lang="en-US" dirty="0" smtClean="0">
                    <a:latin typeface="Symbol" panose="05050102010706020507" pitchFamily="18" charset="2"/>
                  </a:rPr>
                  <a:t>m</a:t>
                </a:r>
                <a:r>
                  <a:rPr lang="en-US" dirty="0" smtClean="0"/>
                  <a:t> indicates the direction in which particles will migrate.</a:t>
                </a:r>
              </a:p>
              <a:p>
                <a:r>
                  <a:rPr lang="en-US" dirty="0" smtClean="0"/>
                  <a:t>The units of </a:t>
                </a:r>
                <a:r>
                  <a:rPr lang="en-US" dirty="0" smtClean="0">
                    <a:latin typeface="Symbol" panose="05050102010706020507" pitchFamily="18" charset="2"/>
                  </a:rPr>
                  <a:t>m</a:t>
                </a:r>
                <a:r>
                  <a:rPr lang="en-US" dirty="0" smtClean="0"/>
                  <a:t> are Joules.</a:t>
                </a:r>
              </a:p>
              <a:p>
                <a:r>
                  <a:rPr lang="en-US" dirty="0" smtClean="0"/>
                  <a:t>Particles migrate from higher to lower chemical potential.</a:t>
                </a:r>
              </a:p>
              <a:p>
                <a:r>
                  <a:rPr lang="en-US" dirty="0" smtClean="0">
                    <a:latin typeface="Symbol" panose="05050102010706020507" pitchFamily="18" charset="2"/>
                  </a:rPr>
                  <a:t>m</a:t>
                </a:r>
                <a:r>
                  <a:rPr lang="en-US" dirty="0" smtClean="0"/>
                  <a:t> is to particle diffusion as temperature is to energy flow.</a:t>
                </a:r>
              </a:p>
              <a:p>
                <a:r>
                  <a:rPr lang="en-US" dirty="0" smtClean="0"/>
                  <a:t>Generalized Thermodynamic Identity:</a:t>
                </a:r>
              </a:p>
              <a:p>
                <a:pPr marL="0" indent="0" algn="ctr">
                  <a:buNone/>
                </a:pPr>
                <a:r>
                  <a:rPr lang="en-US" dirty="0" smtClean="0"/>
                  <a:t> </a:t>
                </a:r>
                <a14:m>
                  <m:oMath xmlns:m="http://schemas.openxmlformats.org/officeDocument/2006/math">
                    <m:r>
                      <a:rPr lang="en-US" i="1">
                        <a:latin typeface="Cambria Math" panose="02040503050406030204" pitchFamily="18" charset="0"/>
                      </a:rPr>
                      <m:t>𝑑𝑈</m:t>
                    </m:r>
                    <m:r>
                      <a:rPr lang="en-US" i="1">
                        <a:latin typeface="Cambria Math" panose="02040503050406030204" pitchFamily="18" charset="0"/>
                      </a:rPr>
                      <m:t>=</m:t>
                    </m:r>
                    <m:r>
                      <a:rPr lang="en-US" i="1">
                        <a:latin typeface="Cambria Math" panose="02040503050406030204" pitchFamily="18" charset="0"/>
                      </a:rPr>
                      <m:t>𝑇𝑑𝑆</m:t>
                    </m:r>
                    <m:r>
                      <a:rPr lang="en-US" i="1">
                        <a:latin typeface="Cambria Math" panose="02040503050406030204" pitchFamily="18" charset="0"/>
                      </a:rPr>
                      <m:t>−</m:t>
                    </m:r>
                    <m:r>
                      <a:rPr lang="en-US" i="1">
                        <a:latin typeface="Cambria Math" panose="02040503050406030204" pitchFamily="18" charset="0"/>
                      </a:rPr>
                      <m:t>𝑃𝑑𝑉</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𝑑𝑁</m:t>
                    </m:r>
                  </m:oMath>
                </a14:m>
                <a:endParaRPr lang="en-US" dirty="0" smtClean="0"/>
              </a:p>
              <a:p>
                <a:r>
                  <a:rPr lang="en-US" dirty="0" smtClean="0"/>
                  <a:t>Calculate </a:t>
                </a:r>
                <a:r>
                  <a:rPr lang="en-US" dirty="0" smtClean="0">
                    <a:latin typeface="Symbol" panose="05050102010706020507" pitchFamily="18" charset="2"/>
                  </a:rPr>
                  <a:t>m</a:t>
                </a:r>
                <a:r>
                  <a:rPr lang="en-US" dirty="0" smtClean="0"/>
                  <a:t> for an Ideal Gas using </a:t>
                </a:r>
                <a:r>
                  <a:rPr lang="en-US" dirty="0" err="1" smtClean="0"/>
                  <a:t>Sackur-Tetrode</a:t>
                </a:r>
                <a:r>
                  <a:rPr lang="en-US" dirty="0" smtClean="0"/>
                  <a: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661"/>
                </a:stretch>
              </a:blipFill>
            </p:spPr>
            <p:txBody>
              <a:bodyPr/>
              <a:lstStyle/>
              <a:p>
                <a:r>
                  <a:rPr lang="en-US">
                    <a:noFill/>
                  </a:rPr>
                  <a:t> </a:t>
                </a:r>
              </a:p>
            </p:txBody>
          </p:sp>
        </mc:Fallback>
      </mc:AlternateContent>
    </p:spTree>
    <p:extLst>
      <p:ext uri="{BB962C8B-B14F-4D97-AF65-F5344CB8AC3E}">
        <p14:creationId xmlns:p14="http://schemas.microsoft.com/office/powerpoint/2010/main" val="25721917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313084119"/>
                  </p:ext>
                </p:extLst>
              </p:nvPr>
            </p:nvGraphicFramePr>
            <p:xfrm>
              <a:off x="838200" y="1825625"/>
              <a:ext cx="10515600" cy="3114511"/>
            </p:xfrm>
            <a:graphic>
              <a:graphicData uri="http://schemas.openxmlformats.org/drawingml/2006/table">
                <a:tbl>
                  <a:tblPr firstRow="1" bandRow="1">
                    <a:tableStyleId>{5C22544A-7EE6-4342-B048-85BDC9FD1C3A}</a:tableStyleId>
                  </a:tblPr>
                  <a:tblGrid>
                    <a:gridCol w="2628900"/>
                    <a:gridCol w="2628900"/>
                    <a:gridCol w="2628900"/>
                    <a:gridCol w="2628900"/>
                  </a:tblGrid>
                  <a:tr h="432766">
                    <a:tc>
                      <a:txBody>
                        <a:bodyPr/>
                        <a:lstStyle/>
                        <a:p>
                          <a:r>
                            <a:rPr lang="en-US" dirty="0" smtClean="0"/>
                            <a:t>Interaction Type</a:t>
                          </a:r>
                          <a:endParaRPr lang="en-US" dirty="0"/>
                        </a:p>
                      </a:txBody>
                      <a:tcPr/>
                    </a:tc>
                    <a:tc>
                      <a:txBody>
                        <a:bodyPr/>
                        <a:lstStyle/>
                        <a:p>
                          <a:r>
                            <a:rPr lang="en-US" dirty="0" smtClean="0"/>
                            <a:t>Quantity Exchanged</a:t>
                          </a:r>
                          <a:endParaRPr lang="en-US" dirty="0"/>
                        </a:p>
                      </a:txBody>
                      <a:tcPr/>
                    </a:tc>
                    <a:tc>
                      <a:txBody>
                        <a:bodyPr/>
                        <a:lstStyle/>
                        <a:p>
                          <a:r>
                            <a:rPr lang="en-US" dirty="0" smtClean="0"/>
                            <a:t>Variable</a:t>
                          </a:r>
                          <a:endParaRPr lang="en-US" dirty="0"/>
                        </a:p>
                      </a:txBody>
                      <a:tcPr/>
                    </a:tc>
                    <a:tc>
                      <a:txBody>
                        <a:bodyPr/>
                        <a:lstStyle/>
                        <a:p>
                          <a:r>
                            <a:rPr lang="en-US" dirty="0" smtClean="0"/>
                            <a:t>Equation</a:t>
                          </a:r>
                          <a:endParaRPr lang="en-US" dirty="0"/>
                        </a:p>
                      </a:txBody>
                      <a:tcPr/>
                    </a:tc>
                  </a:tr>
                  <a:tr h="893915">
                    <a:tc>
                      <a:txBody>
                        <a:bodyPr/>
                        <a:lstStyle/>
                        <a:p>
                          <a:pPr algn="ctr"/>
                          <a:r>
                            <a:rPr lang="en-US" dirty="0" smtClean="0"/>
                            <a:t>Thermal</a:t>
                          </a:r>
                          <a:endParaRPr lang="en-US" dirty="0"/>
                        </a:p>
                      </a:txBody>
                      <a:tcPr/>
                    </a:tc>
                    <a:tc>
                      <a:txBody>
                        <a:bodyPr/>
                        <a:lstStyle/>
                        <a:p>
                          <a:pPr algn="ctr"/>
                          <a:r>
                            <a:rPr lang="en-US" dirty="0" smtClean="0"/>
                            <a:t>energy</a:t>
                          </a:r>
                          <a:endParaRPr lang="en-US" dirty="0"/>
                        </a:p>
                      </a:txBody>
                      <a:tcPr/>
                    </a:tc>
                    <a:tc>
                      <a:txBody>
                        <a:bodyPr/>
                        <a:lstStyle/>
                        <a:p>
                          <a:pPr algn="ctr"/>
                          <a:r>
                            <a:rPr lang="en-US" dirty="0" smtClean="0"/>
                            <a:t>temperature</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𝑇</m:t>
                                    </m:r>
                                  </m:den>
                                </m:f>
                                <m:r>
                                  <a:rPr lang="en-US" b="0" i="1" smtClean="0">
                                    <a:latin typeface="Cambria Math"/>
                                  </a:rPr>
                                  <m:t>=</m:t>
                                </m:r>
                                <m:sSub>
                                  <m:sSubPr>
                                    <m:ctrlPr>
                                      <a:rPr lang="en-US" b="0" i="1" smtClean="0">
                                        <a:latin typeface="Cambria Math"/>
                                      </a:rPr>
                                    </m:ctrlPr>
                                  </m:sSubPr>
                                  <m:e>
                                    <m:d>
                                      <m:dPr>
                                        <m:ctrlPr>
                                          <a:rPr lang="en-US" b="0" i="1" smtClean="0">
                                            <a:latin typeface="Cambria Math"/>
                                          </a:rPr>
                                        </m:ctrlPr>
                                      </m:dPr>
                                      <m:e>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𝑆</m:t>
                                            </m:r>
                                          </m:num>
                                          <m:den>
                                            <m:r>
                                              <a:rPr lang="en-US" b="0" i="1" smtClean="0">
                                                <a:latin typeface="Cambria Math"/>
                                                <a:ea typeface="Cambria Math"/>
                                              </a:rPr>
                                              <m:t>𝜕</m:t>
                                            </m:r>
                                            <m:r>
                                              <a:rPr lang="en-US" b="0" i="1" smtClean="0">
                                                <a:latin typeface="Cambria Math"/>
                                                <a:ea typeface="Cambria Math"/>
                                              </a:rPr>
                                              <m:t>𝑈</m:t>
                                            </m:r>
                                          </m:den>
                                        </m:f>
                                      </m:e>
                                    </m:d>
                                  </m:e>
                                  <m:sub>
                                    <m:r>
                                      <a:rPr lang="en-US" b="0" i="1" smtClean="0">
                                        <a:latin typeface="Cambria Math"/>
                                      </a:rPr>
                                      <m:t>𝑉</m:t>
                                    </m:r>
                                    <m:r>
                                      <a:rPr lang="en-US" b="0" i="1" smtClean="0">
                                        <a:latin typeface="Cambria Math"/>
                                      </a:rPr>
                                      <m:t>,</m:t>
                                    </m:r>
                                    <m:r>
                                      <a:rPr lang="en-US" b="0" i="1" smtClean="0">
                                        <a:latin typeface="Cambria Math"/>
                                      </a:rPr>
                                      <m:t>𝑁</m:t>
                                    </m:r>
                                  </m:sub>
                                </m:sSub>
                              </m:oMath>
                            </m:oMathPara>
                          </a14:m>
                          <a:endParaRPr lang="en-US" dirty="0"/>
                        </a:p>
                      </a:txBody>
                      <a:tcPr/>
                    </a:tc>
                  </a:tr>
                  <a:tr h="893915">
                    <a:tc>
                      <a:txBody>
                        <a:bodyPr/>
                        <a:lstStyle/>
                        <a:p>
                          <a:pPr algn="ctr"/>
                          <a:r>
                            <a:rPr lang="en-US" dirty="0" smtClean="0"/>
                            <a:t>Mechanical</a:t>
                          </a:r>
                          <a:endParaRPr lang="en-US" dirty="0"/>
                        </a:p>
                      </a:txBody>
                      <a:tcPr/>
                    </a:tc>
                    <a:tc>
                      <a:txBody>
                        <a:bodyPr/>
                        <a:lstStyle/>
                        <a:p>
                          <a:pPr algn="ctr"/>
                          <a:r>
                            <a:rPr lang="en-US" dirty="0" smtClean="0"/>
                            <a:t>volume</a:t>
                          </a:r>
                          <a:endParaRPr lang="en-US" dirty="0"/>
                        </a:p>
                      </a:txBody>
                      <a:tcPr/>
                    </a:tc>
                    <a:tc>
                      <a:txBody>
                        <a:bodyPr/>
                        <a:lstStyle/>
                        <a:p>
                          <a:pPr algn="ctr"/>
                          <a:r>
                            <a:rPr lang="en-US" dirty="0" smtClean="0"/>
                            <a:t>pressure</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𝑃</m:t>
                                    </m:r>
                                  </m:num>
                                  <m:den>
                                    <m:r>
                                      <a:rPr lang="en-US" b="0" i="1" smtClean="0">
                                        <a:latin typeface="Cambria Math"/>
                                      </a:rPr>
                                      <m:t>𝑇</m:t>
                                    </m:r>
                                  </m:den>
                                </m:f>
                                <m:r>
                                  <a:rPr lang="en-US" b="0" i="1" smtClean="0">
                                    <a:latin typeface="Cambria Math"/>
                                  </a:rPr>
                                  <m:t>=</m:t>
                                </m:r>
                                <m:sSub>
                                  <m:sSubPr>
                                    <m:ctrlPr>
                                      <a:rPr lang="en-US" b="0" i="1" smtClean="0">
                                        <a:latin typeface="Cambria Math"/>
                                      </a:rPr>
                                    </m:ctrlPr>
                                  </m:sSubPr>
                                  <m:e>
                                    <m:d>
                                      <m:dPr>
                                        <m:ctrlPr>
                                          <a:rPr lang="en-US" b="0" i="1" smtClean="0">
                                            <a:latin typeface="Cambria Math"/>
                                          </a:rPr>
                                        </m:ctrlPr>
                                      </m:dPr>
                                      <m:e>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𝑆</m:t>
                                            </m:r>
                                          </m:num>
                                          <m:den>
                                            <m:r>
                                              <a:rPr lang="en-US" b="0" i="1" smtClean="0">
                                                <a:latin typeface="Cambria Math"/>
                                                <a:ea typeface="Cambria Math"/>
                                              </a:rPr>
                                              <m:t>𝜕</m:t>
                                            </m:r>
                                            <m:r>
                                              <a:rPr lang="en-US" b="0" i="1" smtClean="0">
                                                <a:latin typeface="Cambria Math"/>
                                                <a:ea typeface="Cambria Math"/>
                                              </a:rPr>
                                              <m:t>𝑉</m:t>
                                            </m:r>
                                          </m:den>
                                        </m:f>
                                      </m:e>
                                    </m:d>
                                  </m:e>
                                  <m:sub>
                                    <m:r>
                                      <a:rPr lang="en-US" b="0" i="1" smtClean="0">
                                        <a:latin typeface="Cambria Math"/>
                                      </a:rPr>
                                      <m:t>𝑈</m:t>
                                    </m:r>
                                    <m:r>
                                      <a:rPr lang="en-US" b="0" i="1" smtClean="0">
                                        <a:latin typeface="Cambria Math"/>
                                      </a:rPr>
                                      <m:t>,</m:t>
                                    </m:r>
                                    <m:r>
                                      <a:rPr lang="en-US" b="0" i="1" smtClean="0">
                                        <a:latin typeface="Cambria Math"/>
                                      </a:rPr>
                                      <m:t>𝑁</m:t>
                                    </m:r>
                                  </m:sub>
                                </m:sSub>
                              </m:oMath>
                            </m:oMathPara>
                          </a14:m>
                          <a:endParaRPr lang="en-US" dirty="0"/>
                        </a:p>
                      </a:txBody>
                      <a:tcPr/>
                    </a:tc>
                  </a:tr>
                  <a:tr h="893915">
                    <a:tc>
                      <a:txBody>
                        <a:bodyPr/>
                        <a:lstStyle/>
                        <a:p>
                          <a:pPr algn="ctr"/>
                          <a:r>
                            <a:rPr lang="en-US" dirty="0" smtClean="0"/>
                            <a:t>Diffusive</a:t>
                          </a:r>
                          <a:endParaRPr lang="en-US" dirty="0"/>
                        </a:p>
                      </a:txBody>
                      <a:tcPr/>
                    </a:tc>
                    <a:tc>
                      <a:txBody>
                        <a:bodyPr/>
                        <a:lstStyle/>
                        <a:p>
                          <a:pPr algn="ctr"/>
                          <a:r>
                            <a:rPr lang="en-US" dirty="0" smtClean="0"/>
                            <a:t>particles</a:t>
                          </a:r>
                          <a:endParaRPr lang="en-US" dirty="0"/>
                        </a:p>
                      </a:txBody>
                      <a:tcPr/>
                    </a:tc>
                    <a:tc>
                      <a:txBody>
                        <a:bodyPr/>
                        <a:lstStyle/>
                        <a:p>
                          <a:pPr algn="ctr"/>
                          <a:r>
                            <a:rPr lang="en-US" dirty="0" smtClean="0"/>
                            <a:t>chemical potential</a:t>
                          </a:r>
                          <a:endParaRPr lang="en-US" dirty="0"/>
                        </a:p>
                      </a:txBody>
                      <a:tcPr/>
                    </a:tc>
                    <a:tc>
                      <a:txBody>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ea typeface="Cambria Math"/>
                                      </a:rPr>
                                      <m:t>𝜇</m:t>
                                    </m:r>
                                  </m:num>
                                  <m:den>
                                    <m:r>
                                      <a:rPr lang="en-US" b="0" i="1" smtClean="0">
                                        <a:latin typeface="Cambria Math"/>
                                      </a:rPr>
                                      <m:t>𝑇</m:t>
                                    </m:r>
                                  </m:den>
                                </m:f>
                                <m:r>
                                  <a:rPr lang="en-US" b="0" i="1" smtClean="0">
                                    <a:latin typeface="Cambria Math"/>
                                  </a:rPr>
                                  <m:t>=</m:t>
                                </m:r>
                                <m:sSub>
                                  <m:sSubPr>
                                    <m:ctrlPr>
                                      <a:rPr lang="en-US" b="0" i="1" smtClean="0">
                                        <a:latin typeface="Cambria Math"/>
                                      </a:rPr>
                                    </m:ctrlPr>
                                  </m:sSubPr>
                                  <m:e>
                                    <m:r>
                                      <a:rPr lang="en-US" b="0" i="1" smtClean="0">
                                        <a:latin typeface="Cambria Math"/>
                                      </a:rPr>
                                      <m:t>−</m:t>
                                    </m:r>
                                    <m:r>
                                      <a:rPr lang="en-US" b="0" i="1" smtClean="0">
                                        <a:latin typeface="Cambria Math"/>
                                      </a:rPr>
                                      <m:t>𝑇</m:t>
                                    </m:r>
                                    <m:d>
                                      <m:dPr>
                                        <m:ctrlPr>
                                          <a:rPr lang="en-US" b="0" i="1" smtClean="0">
                                            <a:latin typeface="Cambria Math"/>
                                          </a:rPr>
                                        </m:ctrlPr>
                                      </m:dPr>
                                      <m:e>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𝑆</m:t>
                                            </m:r>
                                          </m:num>
                                          <m:den>
                                            <m:r>
                                              <a:rPr lang="en-US" b="0" i="1" smtClean="0">
                                                <a:latin typeface="Cambria Math"/>
                                                <a:ea typeface="Cambria Math"/>
                                              </a:rPr>
                                              <m:t>𝜕</m:t>
                                            </m:r>
                                            <m:r>
                                              <a:rPr lang="en-US" b="0" i="1" smtClean="0">
                                                <a:latin typeface="Cambria Math"/>
                                                <a:ea typeface="Cambria Math"/>
                                              </a:rPr>
                                              <m:t>𝑁</m:t>
                                            </m:r>
                                          </m:den>
                                        </m:f>
                                      </m:e>
                                    </m:d>
                                  </m:e>
                                  <m:sub>
                                    <m:r>
                                      <a:rPr lang="en-US" b="0" i="1" smtClean="0">
                                        <a:latin typeface="Cambria Math"/>
                                      </a:rPr>
                                      <m:t>𝑈</m:t>
                                    </m:r>
                                    <m:r>
                                      <a:rPr lang="en-US" b="0" i="1" smtClean="0">
                                        <a:latin typeface="Cambria Math"/>
                                      </a:rPr>
                                      <m:t>,</m:t>
                                    </m:r>
                                    <m:r>
                                      <a:rPr lang="en-US" b="0" i="1" smtClean="0">
                                        <a:latin typeface="Cambria Math"/>
                                      </a:rPr>
                                      <m:t>𝑉</m:t>
                                    </m:r>
                                  </m:sub>
                                </m:sSub>
                              </m:oMath>
                            </m:oMathPara>
                          </a14:m>
                          <a:endParaRPr lang="en-US" dirty="0"/>
                        </a:p>
                      </a:txBody>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313084119"/>
                  </p:ext>
                </p:extLst>
              </p:nvPr>
            </p:nvGraphicFramePr>
            <p:xfrm>
              <a:off x="838200" y="1825625"/>
              <a:ext cx="10515600" cy="3114511"/>
            </p:xfrm>
            <a:graphic>
              <a:graphicData uri="http://schemas.openxmlformats.org/drawingml/2006/table">
                <a:tbl>
                  <a:tblPr firstRow="1" bandRow="1">
                    <a:tableStyleId>{5C22544A-7EE6-4342-B048-85BDC9FD1C3A}</a:tableStyleId>
                  </a:tblPr>
                  <a:tblGrid>
                    <a:gridCol w="2628900"/>
                    <a:gridCol w="2628900"/>
                    <a:gridCol w="2628900"/>
                    <a:gridCol w="2628900"/>
                  </a:tblGrid>
                  <a:tr h="432766">
                    <a:tc>
                      <a:txBody>
                        <a:bodyPr/>
                        <a:lstStyle/>
                        <a:p>
                          <a:r>
                            <a:rPr lang="en-US" dirty="0" smtClean="0"/>
                            <a:t>Interaction Type</a:t>
                          </a:r>
                          <a:endParaRPr lang="en-US" dirty="0"/>
                        </a:p>
                      </a:txBody>
                      <a:tcPr/>
                    </a:tc>
                    <a:tc>
                      <a:txBody>
                        <a:bodyPr/>
                        <a:lstStyle/>
                        <a:p>
                          <a:r>
                            <a:rPr lang="en-US" dirty="0" smtClean="0"/>
                            <a:t>Quantity Exchanged</a:t>
                          </a:r>
                          <a:endParaRPr lang="en-US" dirty="0"/>
                        </a:p>
                      </a:txBody>
                      <a:tcPr/>
                    </a:tc>
                    <a:tc>
                      <a:txBody>
                        <a:bodyPr/>
                        <a:lstStyle/>
                        <a:p>
                          <a:r>
                            <a:rPr lang="en-US" dirty="0" smtClean="0"/>
                            <a:t>Variable</a:t>
                          </a:r>
                          <a:endParaRPr lang="en-US" dirty="0"/>
                        </a:p>
                      </a:txBody>
                      <a:tcPr/>
                    </a:tc>
                    <a:tc>
                      <a:txBody>
                        <a:bodyPr/>
                        <a:lstStyle/>
                        <a:p>
                          <a:r>
                            <a:rPr lang="en-US" dirty="0" smtClean="0"/>
                            <a:t>Equation</a:t>
                          </a:r>
                          <a:endParaRPr lang="en-US" dirty="0"/>
                        </a:p>
                      </a:txBody>
                      <a:tcPr/>
                    </a:tc>
                  </a:tr>
                  <a:tr h="893915">
                    <a:tc>
                      <a:txBody>
                        <a:bodyPr/>
                        <a:lstStyle/>
                        <a:p>
                          <a:pPr algn="ctr"/>
                          <a:r>
                            <a:rPr lang="en-US" dirty="0" smtClean="0"/>
                            <a:t>Thermal</a:t>
                          </a:r>
                          <a:endParaRPr lang="en-US" dirty="0"/>
                        </a:p>
                      </a:txBody>
                      <a:tcPr/>
                    </a:tc>
                    <a:tc>
                      <a:txBody>
                        <a:bodyPr/>
                        <a:lstStyle/>
                        <a:p>
                          <a:pPr algn="ctr"/>
                          <a:r>
                            <a:rPr lang="en-US" dirty="0" smtClean="0"/>
                            <a:t>energy</a:t>
                          </a:r>
                          <a:endParaRPr lang="en-US" dirty="0"/>
                        </a:p>
                      </a:txBody>
                      <a:tcPr/>
                    </a:tc>
                    <a:tc>
                      <a:txBody>
                        <a:bodyPr/>
                        <a:lstStyle/>
                        <a:p>
                          <a:pPr algn="ctr"/>
                          <a:r>
                            <a:rPr lang="en-US" dirty="0" smtClean="0"/>
                            <a:t>temperature</a:t>
                          </a:r>
                          <a:endParaRPr lang="en-US" dirty="0"/>
                        </a:p>
                      </a:txBody>
                      <a:tcPr/>
                    </a:tc>
                    <a:tc>
                      <a:txBody>
                        <a:bodyPr/>
                        <a:lstStyle/>
                        <a:p>
                          <a:endParaRPr lang="en-US"/>
                        </a:p>
                      </a:txBody>
                      <a:tcPr>
                        <a:blipFill rotWithShape="1">
                          <a:blip r:embed="rId2"/>
                          <a:stretch>
                            <a:fillRect l="-300464" t="-51701" b="-200000"/>
                          </a:stretch>
                        </a:blipFill>
                      </a:tcPr>
                    </a:tc>
                  </a:tr>
                  <a:tr h="893915">
                    <a:tc>
                      <a:txBody>
                        <a:bodyPr/>
                        <a:lstStyle/>
                        <a:p>
                          <a:pPr algn="ctr"/>
                          <a:r>
                            <a:rPr lang="en-US" dirty="0" smtClean="0"/>
                            <a:t>Mechanical</a:t>
                          </a:r>
                          <a:endParaRPr lang="en-US" dirty="0"/>
                        </a:p>
                      </a:txBody>
                      <a:tcPr/>
                    </a:tc>
                    <a:tc>
                      <a:txBody>
                        <a:bodyPr/>
                        <a:lstStyle/>
                        <a:p>
                          <a:pPr algn="ctr"/>
                          <a:r>
                            <a:rPr lang="en-US" dirty="0" smtClean="0"/>
                            <a:t>volume</a:t>
                          </a:r>
                          <a:endParaRPr lang="en-US" dirty="0"/>
                        </a:p>
                      </a:txBody>
                      <a:tcPr/>
                    </a:tc>
                    <a:tc>
                      <a:txBody>
                        <a:bodyPr/>
                        <a:lstStyle/>
                        <a:p>
                          <a:pPr algn="ctr"/>
                          <a:r>
                            <a:rPr lang="en-US" dirty="0" smtClean="0"/>
                            <a:t>pressure</a:t>
                          </a:r>
                          <a:endParaRPr lang="en-US" dirty="0"/>
                        </a:p>
                      </a:txBody>
                      <a:tcPr/>
                    </a:tc>
                    <a:tc>
                      <a:txBody>
                        <a:bodyPr/>
                        <a:lstStyle/>
                        <a:p>
                          <a:endParaRPr lang="en-US"/>
                        </a:p>
                      </a:txBody>
                      <a:tcPr>
                        <a:blipFill rotWithShape="1">
                          <a:blip r:embed="rId2"/>
                          <a:stretch>
                            <a:fillRect l="-300464" t="-152740" b="-101370"/>
                          </a:stretch>
                        </a:blipFill>
                      </a:tcPr>
                    </a:tc>
                  </a:tr>
                  <a:tr h="893915">
                    <a:tc>
                      <a:txBody>
                        <a:bodyPr/>
                        <a:lstStyle/>
                        <a:p>
                          <a:pPr algn="ctr"/>
                          <a:r>
                            <a:rPr lang="en-US" dirty="0" smtClean="0"/>
                            <a:t>Diffusive</a:t>
                          </a:r>
                          <a:endParaRPr lang="en-US" dirty="0"/>
                        </a:p>
                      </a:txBody>
                      <a:tcPr/>
                    </a:tc>
                    <a:tc>
                      <a:txBody>
                        <a:bodyPr/>
                        <a:lstStyle/>
                        <a:p>
                          <a:pPr algn="ctr"/>
                          <a:r>
                            <a:rPr lang="en-US" dirty="0" smtClean="0"/>
                            <a:t>particles</a:t>
                          </a:r>
                          <a:endParaRPr lang="en-US" dirty="0"/>
                        </a:p>
                      </a:txBody>
                      <a:tcPr/>
                    </a:tc>
                    <a:tc>
                      <a:txBody>
                        <a:bodyPr/>
                        <a:lstStyle/>
                        <a:p>
                          <a:pPr algn="ctr"/>
                          <a:r>
                            <a:rPr lang="en-US" dirty="0" smtClean="0"/>
                            <a:t>chemical potential</a:t>
                          </a:r>
                          <a:endParaRPr lang="en-US" dirty="0"/>
                        </a:p>
                      </a:txBody>
                      <a:tcPr/>
                    </a:tc>
                    <a:tc>
                      <a:txBody>
                        <a:bodyPr/>
                        <a:lstStyle/>
                        <a:p>
                          <a:endParaRPr lang="en-US"/>
                        </a:p>
                      </a:txBody>
                      <a:tcPr>
                        <a:blipFill rotWithShape="1">
                          <a:blip r:embed="rId2"/>
                          <a:stretch>
                            <a:fillRect l="-300464" t="-251020" b="-680"/>
                          </a:stretch>
                        </a:blipFill>
                      </a:tcPr>
                    </a:tc>
                  </a:tr>
                </a:tbl>
              </a:graphicData>
            </a:graphic>
          </p:graphicFrame>
        </mc:Fallback>
      </mc:AlternateContent>
    </p:spTree>
    <p:extLst>
      <p:ext uri="{BB962C8B-B14F-4D97-AF65-F5344CB8AC3E}">
        <p14:creationId xmlns:p14="http://schemas.microsoft.com/office/powerpoint/2010/main" val="19867671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atin typeface="Times New Roman" pitchFamily="18" charset="0"/>
              </a:rPr>
              <a:t>Information Theory</a:t>
            </a:r>
          </a:p>
        </p:txBody>
      </p:sp>
      <p:sp>
        <p:nvSpPr>
          <p:cNvPr id="32771" name="Rectangle 3"/>
          <p:cNvSpPr>
            <a:spLocks noGrp="1" noChangeArrowheads="1"/>
          </p:cNvSpPr>
          <p:nvPr>
            <p:ph type="body" idx="1"/>
          </p:nvPr>
        </p:nvSpPr>
        <p:spPr>
          <a:xfrm>
            <a:off x="609600" y="1600200"/>
            <a:ext cx="11277600" cy="4876800"/>
          </a:xfrm>
        </p:spPr>
        <p:txBody>
          <a:bodyPr/>
          <a:lstStyle/>
          <a:p>
            <a:pPr>
              <a:lnSpc>
                <a:spcPct val="90000"/>
              </a:lnSpc>
            </a:pPr>
            <a:r>
              <a:rPr lang="en-US">
                <a:latin typeface="Times New Roman" pitchFamily="18" charset="0"/>
              </a:rPr>
              <a:t>Claude Shannon (1948) – quantitative study of information.</a:t>
            </a:r>
          </a:p>
          <a:p>
            <a:pPr>
              <a:lnSpc>
                <a:spcPct val="90000"/>
              </a:lnSpc>
            </a:pPr>
            <a:r>
              <a:rPr lang="en-US">
                <a:latin typeface="Times New Roman" pitchFamily="18" charset="0"/>
              </a:rPr>
              <a:t>Postulates</a:t>
            </a:r>
          </a:p>
          <a:p>
            <a:pPr lvl="1">
              <a:lnSpc>
                <a:spcPct val="90000"/>
              </a:lnSpc>
            </a:pPr>
            <a:r>
              <a:rPr lang="en-US">
                <a:latin typeface="Times New Roman" pitchFamily="18" charset="0"/>
              </a:rPr>
              <a:t>A signal consists of a series of messages each conveying information from a source. The information is unknown before its arrival.</a:t>
            </a:r>
          </a:p>
          <a:p>
            <a:pPr lvl="1">
              <a:lnSpc>
                <a:spcPct val="90000"/>
              </a:lnSpc>
            </a:pPr>
            <a:r>
              <a:rPr lang="en-US">
                <a:latin typeface="Times New Roman" pitchFamily="18" charset="0"/>
              </a:rPr>
              <a:t>Each message need not contain the same amount of information.</a:t>
            </a:r>
          </a:p>
          <a:p>
            <a:pPr lvl="1">
              <a:lnSpc>
                <a:spcPct val="90000"/>
              </a:lnSpc>
            </a:pPr>
            <a:r>
              <a:rPr lang="en-US">
                <a:latin typeface="Times New Roman" pitchFamily="18" charset="0"/>
              </a:rPr>
              <a:t>The information content can be measured by the degree of uncertainty which is removed upon the arrival of the message.</a:t>
            </a:r>
          </a:p>
          <a:p>
            <a:pPr lvl="1">
              <a:lnSpc>
                <a:spcPct val="90000"/>
              </a:lnSpc>
            </a:pPr>
            <a:endParaRPr lang="en-US">
              <a:latin typeface="Times New Roman" pitchFamily="18" charset="0"/>
            </a:endParaRPr>
          </a:p>
        </p:txBody>
      </p:sp>
    </p:spTree>
    <p:extLst>
      <p:ext uri="{BB962C8B-B14F-4D97-AF65-F5344CB8AC3E}">
        <p14:creationId xmlns:p14="http://schemas.microsoft.com/office/powerpoint/2010/main" val="10736616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Times New Roman" pitchFamily="18" charset="0"/>
              </a:rPr>
              <a:t>Additive not Multiplicative scale</a:t>
            </a:r>
          </a:p>
        </p:txBody>
      </p:sp>
      <p:sp>
        <p:nvSpPr>
          <p:cNvPr id="33795" name="Rectangle 3"/>
          <p:cNvSpPr>
            <a:spLocks noGrp="1" noChangeArrowheads="1"/>
          </p:cNvSpPr>
          <p:nvPr>
            <p:ph type="body" idx="1"/>
          </p:nvPr>
        </p:nvSpPr>
        <p:spPr/>
        <p:txBody>
          <a:bodyPr/>
          <a:lstStyle/>
          <a:p>
            <a:r>
              <a:rPr lang="en-US" dirty="0">
                <a:latin typeface="Times New Roman" pitchFamily="18" charset="0"/>
              </a:rPr>
              <a:t>We want a measure of information that is additive. As each message of a signal arrives it should carry a certain amount of information that adds to the previous information.  </a:t>
            </a:r>
          </a:p>
          <a:p>
            <a:r>
              <a:rPr lang="en-US" dirty="0">
                <a:latin typeface="Times New Roman" pitchFamily="18" charset="0"/>
              </a:rPr>
              <a:t>Information is related to probability—but probabilities combine multiplicatively. How can we change </a:t>
            </a:r>
            <a:r>
              <a:rPr lang="en-US" dirty="0" smtClean="0">
                <a:latin typeface="Times New Roman" pitchFamily="18" charset="0"/>
              </a:rPr>
              <a:t>multiplication </a:t>
            </a:r>
            <a:r>
              <a:rPr lang="en-US" dirty="0">
                <a:latin typeface="Times New Roman" pitchFamily="18" charset="0"/>
              </a:rPr>
              <a:t>to </a:t>
            </a:r>
            <a:r>
              <a:rPr lang="en-US" dirty="0" smtClean="0">
                <a:latin typeface="Times New Roman" pitchFamily="18" charset="0"/>
              </a:rPr>
              <a:t>addition?  </a:t>
            </a:r>
            <a:r>
              <a:rPr lang="en-US" dirty="0">
                <a:latin typeface="Times New Roman" pitchFamily="18" charset="0"/>
              </a:rPr>
              <a:t>Log scale</a:t>
            </a:r>
            <a:r>
              <a:rPr lang="en-US" dirty="0" smtClean="0">
                <a:latin typeface="Times New Roman" pitchFamily="18" charset="0"/>
              </a:rPr>
              <a:t>.</a:t>
            </a:r>
            <a:endParaRPr lang="en-US" dirty="0">
              <a:latin typeface="Times New Roman" pitchFamily="18" charset="0"/>
            </a:endParaRPr>
          </a:p>
        </p:txBody>
      </p:sp>
    </p:spTree>
    <p:extLst>
      <p:ext uri="{BB962C8B-B14F-4D97-AF65-F5344CB8AC3E}">
        <p14:creationId xmlns:p14="http://schemas.microsoft.com/office/powerpoint/2010/main" val="15230887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Times New Roman" pitchFamily="18" charset="0"/>
              </a:rPr>
              <a:t>Information content of a message</a:t>
            </a:r>
          </a:p>
        </p:txBody>
      </p:sp>
      <p:sp>
        <p:nvSpPr>
          <p:cNvPr id="34819" name="Rectangle 3"/>
          <p:cNvSpPr>
            <a:spLocks noGrp="1" noChangeArrowheads="1"/>
          </p:cNvSpPr>
          <p:nvPr>
            <p:ph type="body" idx="1"/>
          </p:nvPr>
        </p:nvSpPr>
        <p:spPr/>
        <p:txBody>
          <a:bodyPr/>
          <a:lstStyle/>
          <a:p>
            <a:r>
              <a:rPr lang="en-US" dirty="0">
                <a:latin typeface="Times New Roman" pitchFamily="18" charset="0"/>
              </a:rPr>
              <a:t>Information content in a </a:t>
            </a:r>
            <a:r>
              <a:rPr lang="en-US" dirty="0" smtClean="0">
                <a:latin typeface="Times New Roman" pitchFamily="18" charset="0"/>
              </a:rPr>
              <a:t>message: Equivalent to the entropy of the message. I is often called the Shannon Entropy.</a:t>
            </a:r>
          </a:p>
          <a:p>
            <a:pPr marL="0" indent="0">
              <a:buNone/>
            </a:pPr>
            <a:endParaRPr lang="en-US" dirty="0">
              <a:latin typeface="Times New Roman" pitchFamily="18" charset="0"/>
            </a:endParaRPr>
          </a:p>
          <a:p>
            <a:endParaRPr lang="en-US" dirty="0">
              <a:latin typeface="Times New Roman" pitchFamily="18" charset="0"/>
            </a:endParaRPr>
          </a:p>
          <a:p>
            <a:pPr marL="0" indent="0">
              <a:buNone/>
            </a:pPr>
            <a:endParaRPr lang="en-US" dirty="0">
              <a:latin typeface="Times New Roman" pitchFamily="18" charset="0"/>
            </a:endParaRPr>
          </a:p>
          <a:p>
            <a:r>
              <a:rPr lang="en-US" dirty="0">
                <a:latin typeface="Times New Roman" pitchFamily="18" charset="0"/>
              </a:rPr>
              <a:t>Note log to the base 2. Why?  Because information age is binary i.e. a two level system.</a:t>
            </a:r>
          </a:p>
          <a:p>
            <a:r>
              <a:rPr lang="en-US" dirty="0">
                <a:latin typeface="Times New Roman" pitchFamily="18" charset="0"/>
              </a:rPr>
              <a:t>Why the negative?</a:t>
            </a:r>
          </a:p>
        </p:txBody>
      </p:sp>
      <p:graphicFrame>
        <p:nvGraphicFramePr>
          <p:cNvPr id="34820" name="Object 4"/>
          <p:cNvGraphicFramePr>
            <a:graphicFrameLocks noChangeAspect="1"/>
          </p:cNvGraphicFramePr>
          <p:nvPr>
            <p:extLst>
              <p:ext uri="{D42A27DB-BD31-4B8C-83A1-F6EECF244321}">
                <p14:modId xmlns:p14="http://schemas.microsoft.com/office/powerpoint/2010/main" val="1876615384"/>
              </p:ext>
            </p:extLst>
          </p:nvPr>
        </p:nvGraphicFramePr>
        <p:xfrm>
          <a:off x="3071750" y="2939144"/>
          <a:ext cx="4512733" cy="936625"/>
        </p:xfrm>
        <a:graphic>
          <a:graphicData uri="http://schemas.openxmlformats.org/presentationml/2006/ole">
            <mc:AlternateContent xmlns:mc="http://schemas.openxmlformats.org/markup-compatibility/2006">
              <mc:Choice xmlns:v="urn:schemas-microsoft-com:vml" Requires="v">
                <p:oleObj spid="_x0000_s2077" name="Equation" r:id="rId3" imgW="825480" imgH="228600" progId="Equation.3">
                  <p:embed/>
                </p:oleObj>
              </mc:Choice>
              <mc:Fallback>
                <p:oleObj name="Equation" r:id="rId3" imgW="8254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750" y="2939144"/>
                        <a:ext cx="4512733"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424974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7"/>
          <p:cNvSpPr>
            <a:spLocks noChangeArrowheads="1"/>
          </p:cNvSpPr>
          <p:nvPr/>
        </p:nvSpPr>
        <p:spPr bwMode="auto">
          <a:xfrm>
            <a:off x="3860800" y="4800600"/>
            <a:ext cx="37592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2" name="Rectangle 2"/>
          <p:cNvSpPr>
            <a:spLocks noGrp="1" noChangeArrowheads="1"/>
          </p:cNvSpPr>
          <p:nvPr>
            <p:ph type="title"/>
          </p:nvPr>
        </p:nvSpPr>
        <p:spPr/>
        <p:txBody>
          <a:bodyPr/>
          <a:lstStyle/>
          <a:p>
            <a:r>
              <a:rPr lang="en-US">
                <a:latin typeface="Times New Roman" pitchFamily="18" charset="0"/>
              </a:rPr>
              <a:t>How do I find log</a:t>
            </a:r>
            <a:r>
              <a:rPr lang="en-US" baseline="-25000">
                <a:latin typeface="Times New Roman" pitchFamily="18" charset="0"/>
              </a:rPr>
              <a:t>2</a:t>
            </a:r>
            <a:r>
              <a:rPr lang="en-US">
                <a:latin typeface="Times New Roman" pitchFamily="18" charset="0"/>
              </a:rPr>
              <a:t>(y)</a:t>
            </a:r>
          </a:p>
        </p:txBody>
      </p:sp>
      <p:sp>
        <p:nvSpPr>
          <p:cNvPr id="35843" name="Rectangle 3"/>
          <p:cNvSpPr>
            <a:spLocks noGrp="1" noChangeArrowheads="1"/>
          </p:cNvSpPr>
          <p:nvPr>
            <p:ph type="body" idx="1"/>
          </p:nvPr>
        </p:nvSpPr>
        <p:spPr/>
        <p:txBody>
          <a:bodyPr/>
          <a:lstStyle/>
          <a:p>
            <a:r>
              <a:rPr lang="en-US" dirty="0">
                <a:latin typeface="Times New Roman" pitchFamily="18" charset="0"/>
              </a:rPr>
              <a:t>Remember the definition of a log. In the equation below x is log</a:t>
            </a:r>
            <a:r>
              <a:rPr lang="en-US" baseline="-25000" dirty="0">
                <a:latin typeface="Times New Roman" pitchFamily="18" charset="0"/>
              </a:rPr>
              <a:t>2</a:t>
            </a:r>
            <a:r>
              <a:rPr lang="en-US" dirty="0">
                <a:latin typeface="Times New Roman" pitchFamily="18" charset="0"/>
              </a:rPr>
              <a:t> (y</a:t>
            </a:r>
            <a:r>
              <a:rPr lang="en-US" dirty="0" smtClean="0">
                <a:latin typeface="Times New Roman" pitchFamily="18" charset="0"/>
              </a:rPr>
              <a:t>).</a:t>
            </a:r>
            <a:endParaRPr lang="en-US" dirty="0">
              <a:latin typeface="Times New Roman" pitchFamily="18" charset="0"/>
            </a:endParaRPr>
          </a:p>
          <a:p>
            <a:r>
              <a:rPr lang="en-US" dirty="0">
                <a:latin typeface="Times New Roman" pitchFamily="18" charset="0"/>
              </a:rPr>
              <a:t>Take log10 of both sides</a:t>
            </a:r>
          </a:p>
          <a:p>
            <a:endParaRPr lang="en-US" dirty="0"/>
          </a:p>
        </p:txBody>
      </p:sp>
      <p:graphicFrame>
        <p:nvGraphicFramePr>
          <p:cNvPr id="35844" name="Object 4"/>
          <p:cNvGraphicFramePr>
            <a:graphicFrameLocks noChangeAspect="1"/>
          </p:cNvGraphicFramePr>
          <p:nvPr/>
        </p:nvGraphicFramePr>
        <p:xfrm>
          <a:off x="4165600" y="2590801"/>
          <a:ext cx="2218267" cy="881063"/>
        </p:xfrm>
        <a:graphic>
          <a:graphicData uri="http://schemas.openxmlformats.org/presentationml/2006/ole">
            <mc:AlternateContent xmlns:mc="http://schemas.openxmlformats.org/markup-compatibility/2006">
              <mc:Choice xmlns:v="urn:schemas-microsoft-com:vml" Requires="v">
                <p:oleObj spid="_x0000_s3152" name="Equation" r:id="rId3" imgW="431640" imgH="228600" progId="Equation.3">
                  <p:embed/>
                </p:oleObj>
              </mc:Choice>
              <mc:Fallback>
                <p:oleObj name="Equation" r:id="rId3" imgW="4316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2590801"/>
                        <a:ext cx="2218267" cy="88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5" name="Object 5"/>
          <p:cNvGraphicFramePr>
            <a:graphicFrameLocks noChangeAspect="1"/>
          </p:cNvGraphicFramePr>
          <p:nvPr/>
        </p:nvGraphicFramePr>
        <p:xfrm>
          <a:off x="3759200" y="3886200"/>
          <a:ext cx="4572000" cy="719138"/>
        </p:xfrm>
        <a:graphic>
          <a:graphicData uri="http://schemas.openxmlformats.org/presentationml/2006/ole">
            <mc:AlternateContent xmlns:mc="http://schemas.openxmlformats.org/markup-compatibility/2006">
              <mc:Choice xmlns:v="urn:schemas-microsoft-com:vml" Requires="v">
                <p:oleObj spid="_x0000_s3153" name="Equation" r:id="rId5" imgW="1091880" imgH="228600" progId="Equation.3">
                  <p:embed/>
                </p:oleObj>
              </mc:Choice>
              <mc:Fallback>
                <p:oleObj name="Equation" r:id="rId5" imgW="1091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3886200"/>
                        <a:ext cx="45720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6" name="Object 6"/>
          <p:cNvGraphicFramePr>
            <a:graphicFrameLocks noChangeAspect="1"/>
          </p:cNvGraphicFramePr>
          <p:nvPr/>
        </p:nvGraphicFramePr>
        <p:xfrm>
          <a:off x="4368800" y="4953001"/>
          <a:ext cx="2743200" cy="1249363"/>
        </p:xfrm>
        <a:graphic>
          <a:graphicData uri="http://schemas.openxmlformats.org/presentationml/2006/ole">
            <mc:AlternateContent xmlns:mc="http://schemas.openxmlformats.org/markup-compatibility/2006">
              <mc:Choice xmlns:v="urn:schemas-microsoft-com:vml" Requires="v">
                <p:oleObj spid="_x0000_s3154" name="Equation" r:id="rId7" imgW="711000" imgH="431640" progId="Equation.3">
                  <p:embed/>
                </p:oleObj>
              </mc:Choice>
              <mc:Fallback>
                <p:oleObj name="Equation" r:id="rId7" imgW="7110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800" y="4953001"/>
                        <a:ext cx="27432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1329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Mole</a:t>
            </a:r>
            <a:endParaRPr lang="en-US" dirty="0"/>
          </a:p>
        </p:txBody>
      </p:sp>
      <p:sp>
        <p:nvSpPr>
          <p:cNvPr id="3" name="Content Placeholder 2"/>
          <p:cNvSpPr>
            <a:spLocks noGrp="1"/>
          </p:cNvSpPr>
          <p:nvPr>
            <p:ph idx="1"/>
          </p:nvPr>
        </p:nvSpPr>
        <p:spPr/>
        <p:txBody>
          <a:bodyPr/>
          <a:lstStyle/>
          <a:p>
            <a:r>
              <a:rPr lang="en-US" dirty="0" smtClean="0"/>
              <a:t>6.02 x 10</a:t>
            </a:r>
            <a:r>
              <a:rPr lang="en-US" baseline="30000" dirty="0" smtClean="0"/>
              <a:t>23</a:t>
            </a:r>
            <a:r>
              <a:rPr lang="en-US" dirty="0" smtClean="0"/>
              <a:t> </a:t>
            </a:r>
          </a:p>
          <a:p>
            <a:r>
              <a:rPr lang="en-US" dirty="0" smtClean="0"/>
              <a:t>Technically the same number of elementary entities (atoms, molecules..) as 12 grams of pure carbon.</a:t>
            </a:r>
          </a:p>
          <a:p>
            <a:r>
              <a:rPr lang="en-US" dirty="0" smtClean="0"/>
              <a:t>I presume you know this…</a:t>
            </a:r>
            <a:endParaRPr lang="en-US" dirty="0"/>
          </a:p>
        </p:txBody>
      </p:sp>
    </p:spTree>
    <p:extLst>
      <p:ext uri="{BB962C8B-B14F-4D97-AF65-F5344CB8AC3E}">
        <p14:creationId xmlns:p14="http://schemas.microsoft.com/office/powerpoint/2010/main" val="27646894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atin typeface="Times New Roman" pitchFamily="18" charset="0"/>
              </a:rPr>
              <a:t>Info content of a signal</a:t>
            </a:r>
          </a:p>
        </p:txBody>
      </p:sp>
      <p:sp>
        <p:nvSpPr>
          <p:cNvPr id="36867" name="Rectangle 3"/>
          <p:cNvSpPr>
            <a:spLocks noGrp="1" noChangeArrowheads="1"/>
          </p:cNvSpPr>
          <p:nvPr>
            <p:ph type="body" idx="1"/>
          </p:nvPr>
        </p:nvSpPr>
        <p:spPr/>
        <p:txBody>
          <a:bodyPr/>
          <a:lstStyle/>
          <a:p>
            <a:r>
              <a:rPr lang="en-US">
                <a:latin typeface="Times New Roman" pitchFamily="18" charset="0"/>
              </a:rPr>
              <a:t>We defined the information content of a single message.  The info content of a message is the average information content for a large number of messages that make up a typical signal. For a signal with n possible messages the average info per message is</a:t>
            </a:r>
          </a:p>
        </p:txBody>
      </p:sp>
      <p:graphicFrame>
        <p:nvGraphicFramePr>
          <p:cNvPr id="36868" name="Object 4"/>
          <p:cNvGraphicFramePr>
            <a:graphicFrameLocks noChangeAspect="1"/>
          </p:cNvGraphicFramePr>
          <p:nvPr/>
        </p:nvGraphicFramePr>
        <p:xfrm>
          <a:off x="3454400" y="4495800"/>
          <a:ext cx="5283200" cy="1271588"/>
        </p:xfrm>
        <a:graphic>
          <a:graphicData uri="http://schemas.openxmlformats.org/presentationml/2006/ole">
            <mc:AlternateContent xmlns:mc="http://schemas.openxmlformats.org/markup-compatibility/2006">
              <mc:Choice xmlns:v="urn:schemas-microsoft-com:vml" Requires="v">
                <p:oleObj spid="_x0000_s4124" name="Equation" r:id="rId3" imgW="1346040" imgH="431640" progId="Equation.3">
                  <p:embed/>
                </p:oleObj>
              </mc:Choice>
              <mc:Fallback>
                <p:oleObj name="Equation" r:id="rId3" imgW="13460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4495800"/>
                        <a:ext cx="5283200"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785319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atin typeface="Times New Roman" pitchFamily="18" charset="0"/>
              </a:rPr>
              <a:t>Example</a:t>
            </a:r>
          </a:p>
        </p:txBody>
      </p:sp>
      <p:sp>
        <p:nvSpPr>
          <p:cNvPr id="37891" name="Rectangle 3"/>
          <p:cNvSpPr>
            <a:spLocks noGrp="1" noChangeArrowheads="1"/>
          </p:cNvSpPr>
          <p:nvPr>
            <p:ph type="body" idx="1"/>
          </p:nvPr>
        </p:nvSpPr>
        <p:spPr/>
        <p:txBody>
          <a:bodyPr/>
          <a:lstStyle/>
          <a:p>
            <a:r>
              <a:rPr lang="en-US">
                <a:latin typeface="Times New Roman" pitchFamily="18" charset="0"/>
              </a:rPr>
              <a:t>Letters of the alphabet (26 of them). Assume they occur with equal probability in a message p</a:t>
            </a:r>
            <a:r>
              <a:rPr lang="en-US" baseline="-25000">
                <a:latin typeface="Times New Roman" pitchFamily="18" charset="0"/>
              </a:rPr>
              <a:t>i</a:t>
            </a:r>
            <a:r>
              <a:rPr lang="en-US">
                <a:latin typeface="Times New Roman" pitchFamily="18" charset="0"/>
              </a:rPr>
              <a:t>=1/26</a:t>
            </a:r>
          </a:p>
          <a:p>
            <a:r>
              <a:rPr lang="en-US">
                <a:latin typeface="Times New Roman" pitchFamily="18" charset="0"/>
              </a:rPr>
              <a:t>Average information content per message is</a:t>
            </a:r>
          </a:p>
        </p:txBody>
      </p:sp>
      <p:graphicFrame>
        <p:nvGraphicFramePr>
          <p:cNvPr id="37892" name="Object 4"/>
          <p:cNvGraphicFramePr>
            <a:graphicFrameLocks noChangeAspect="1"/>
          </p:cNvGraphicFramePr>
          <p:nvPr/>
        </p:nvGraphicFramePr>
        <p:xfrm>
          <a:off x="3556000" y="3810001"/>
          <a:ext cx="5181600" cy="1147763"/>
        </p:xfrm>
        <a:graphic>
          <a:graphicData uri="http://schemas.openxmlformats.org/presentationml/2006/ole">
            <mc:AlternateContent xmlns:mc="http://schemas.openxmlformats.org/markup-compatibility/2006">
              <mc:Choice xmlns:v="urn:schemas-microsoft-com:vml" Requires="v">
                <p:oleObj spid="_x0000_s5174" name="Equation" r:id="rId3" imgW="1460160" imgH="431640" progId="Equation.3">
                  <p:embed/>
                </p:oleObj>
              </mc:Choice>
              <mc:Fallback>
                <p:oleObj name="Equation" r:id="rId3" imgW="14601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3810001"/>
                        <a:ext cx="5181600" cy="114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3759200" y="5029201"/>
          <a:ext cx="4978400" cy="1209675"/>
        </p:xfrm>
        <a:graphic>
          <a:graphicData uri="http://schemas.openxmlformats.org/presentationml/2006/ole">
            <mc:AlternateContent xmlns:mc="http://schemas.openxmlformats.org/markup-compatibility/2006">
              <mc:Choice xmlns:v="urn:schemas-microsoft-com:vml" Requires="v">
                <p:oleObj spid="_x0000_s5175" name="Equation" r:id="rId5" imgW="1333440" imgH="431640" progId="Equation.3">
                  <p:embed/>
                </p:oleObj>
              </mc:Choice>
              <mc:Fallback>
                <p:oleObj name="Equation" r:id="rId5" imgW="13334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200" y="5029201"/>
                        <a:ext cx="4978400"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104137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8976426" y="5141027"/>
            <a:ext cx="1117600" cy="5334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9698" name="Rectangle 2"/>
          <p:cNvSpPr>
            <a:spLocks noGrp="1" noChangeArrowheads="1"/>
          </p:cNvSpPr>
          <p:nvPr>
            <p:ph type="title"/>
          </p:nvPr>
        </p:nvSpPr>
        <p:spPr>
          <a:xfrm>
            <a:off x="790698" y="388876"/>
            <a:ext cx="10515600" cy="1325563"/>
          </a:xfrm>
        </p:spPr>
        <p:txBody>
          <a:bodyPr/>
          <a:lstStyle/>
          <a:p>
            <a:r>
              <a:rPr lang="en-US">
                <a:latin typeface="Times New Roman" pitchFamily="18" charset="0"/>
              </a:rPr>
              <a:t>Compression Example</a:t>
            </a:r>
          </a:p>
        </p:txBody>
      </p:sp>
      <p:sp>
        <p:nvSpPr>
          <p:cNvPr id="29699" name="Rectangle 3"/>
          <p:cNvSpPr>
            <a:spLocks noGrp="1" noChangeArrowheads="1"/>
          </p:cNvSpPr>
          <p:nvPr>
            <p:ph type="body" idx="1"/>
          </p:nvPr>
        </p:nvSpPr>
        <p:spPr>
          <a:xfrm>
            <a:off x="1863105" y="1464624"/>
            <a:ext cx="8977747" cy="5029200"/>
          </a:xfrm>
        </p:spPr>
        <p:txBody>
          <a:bodyPr>
            <a:normAutofit lnSpcReduction="10000"/>
          </a:bodyPr>
          <a:lstStyle/>
          <a:p>
            <a:pPr>
              <a:lnSpc>
                <a:spcPct val="90000"/>
              </a:lnSpc>
              <a:buFontTx/>
              <a:buNone/>
            </a:pPr>
            <a:r>
              <a:rPr lang="en-US" sz="2800" dirty="0"/>
              <a:t>ABAAAABAAAAABABAAAAAAAABABAAAA</a:t>
            </a:r>
          </a:p>
          <a:p>
            <a:pPr>
              <a:lnSpc>
                <a:spcPct val="90000"/>
              </a:lnSpc>
              <a:buFontTx/>
              <a:buNone/>
            </a:pPr>
            <a:r>
              <a:rPr lang="en-US" sz="2800" dirty="0">
                <a:solidFill>
                  <a:srgbClr val="FF3300"/>
                </a:solidFill>
              </a:rPr>
              <a:t>0 1 0000 100000  1 01 0000000001 01 0000	30 digits</a:t>
            </a:r>
          </a:p>
          <a:p>
            <a:pPr>
              <a:lnSpc>
                <a:spcPct val="90000"/>
              </a:lnSpc>
              <a:buFontTx/>
              <a:buNone/>
            </a:pPr>
            <a:r>
              <a:rPr lang="en-US" sz="2800" dirty="0">
                <a:solidFill>
                  <a:schemeClr val="hlink"/>
                </a:solidFill>
              </a:rPr>
              <a:t>10    0  0110  0  0110110 0  0  0 10 10 0   0	24 digits</a:t>
            </a:r>
          </a:p>
          <a:p>
            <a:pPr>
              <a:lnSpc>
                <a:spcPct val="90000"/>
              </a:lnSpc>
              <a:buFontTx/>
              <a:buNone/>
            </a:pPr>
            <a:r>
              <a:rPr lang="en-US" sz="2800" dirty="0">
                <a:solidFill>
                  <a:srgbClr val="CC00CC"/>
                </a:solidFill>
              </a:rPr>
              <a:t>101      0  110      0 11101   0 0 100  101 0	22 digits</a:t>
            </a:r>
          </a:p>
          <a:p>
            <a:pPr>
              <a:lnSpc>
                <a:spcPct val="90000"/>
              </a:lnSpc>
              <a:buFontTx/>
              <a:buNone/>
            </a:pPr>
            <a:r>
              <a:rPr lang="en-US" sz="2800" dirty="0">
                <a:solidFill>
                  <a:srgbClr val="FF3300"/>
                </a:solidFill>
              </a:rPr>
              <a:t>Code 1: The obvious code A=0 B=1.</a:t>
            </a:r>
          </a:p>
          <a:p>
            <a:pPr>
              <a:lnSpc>
                <a:spcPct val="90000"/>
              </a:lnSpc>
              <a:buFontTx/>
              <a:buNone/>
            </a:pPr>
            <a:r>
              <a:rPr lang="en-US" sz="2800" dirty="0">
                <a:solidFill>
                  <a:srgbClr val="FF3300"/>
                </a:solidFill>
              </a:rPr>
              <a:t>Symbol Probability  Representation	 # Digits</a:t>
            </a:r>
          </a:p>
          <a:p>
            <a:pPr>
              <a:lnSpc>
                <a:spcPct val="90000"/>
              </a:lnSpc>
              <a:buFontTx/>
              <a:buNone/>
            </a:pPr>
            <a:r>
              <a:rPr lang="en-US" sz="2800" dirty="0">
                <a:solidFill>
                  <a:srgbClr val="FF3300"/>
                </a:solidFill>
              </a:rPr>
              <a:t>A			0.8			0			0.8</a:t>
            </a:r>
          </a:p>
          <a:p>
            <a:pPr>
              <a:lnSpc>
                <a:spcPct val="90000"/>
              </a:lnSpc>
              <a:buFontTx/>
              <a:buNone/>
            </a:pPr>
            <a:r>
              <a:rPr lang="en-US" sz="2800" dirty="0">
                <a:solidFill>
                  <a:srgbClr val="FF3300"/>
                </a:solidFill>
              </a:rPr>
              <a:t>B			0.2			1			0.2</a:t>
            </a:r>
          </a:p>
          <a:p>
            <a:pPr>
              <a:lnSpc>
                <a:spcPct val="90000"/>
              </a:lnSpc>
              <a:buFontTx/>
              <a:buNone/>
            </a:pPr>
            <a:r>
              <a:rPr lang="en-US" sz="2800" dirty="0">
                <a:solidFill>
                  <a:srgbClr val="FF3300"/>
                </a:solidFill>
              </a:rPr>
              <a:t>									1.0</a:t>
            </a:r>
          </a:p>
          <a:p>
            <a:pPr>
              <a:lnSpc>
                <a:spcPct val="90000"/>
              </a:lnSpc>
              <a:buFontTx/>
              <a:buNone/>
            </a:pPr>
            <a:r>
              <a:rPr lang="en-US" sz="2800" dirty="0">
                <a:solidFill>
                  <a:srgbClr val="FF3300"/>
                </a:solidFill>
              </a:rPr>
              <a:t>Conclusion: 1 digit per </a:t>
            </a:r>
            <a:r>
              <a:rPr lang="en-US" sz="2800" dirty="0" smtClean="0">
                <a:solidFill>
                  <a:srgbClr val="FF3300"/>
                </a:solidFill>
              </a:rPr>
              <a:t>letter (i.e. message).</a:t>
            </a:r>
            <a:endParaRPr lang="en-US" sz="2800" dirty="0">
              <a:solidFill>
                <a:srgbClr val="FF3300"/>
              </a:solidFill>
            </a:endParaRPr>
          </a:p>
        </p:txBody>
      </p:sp>
    </p:spTree>
    <p:extLst>
      <p:ext uri="{BB962C8B-B14F-4D97-AF65-F5344CB8AC3E}">
        <p14:creationId xmlns:p14="http://schemas.microsoft.com/office/powerpoint/2010/main" val="18062524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6911439" y="4686795"/>
            <a:ext cx="1625600" cy="457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30722" name="Rectangle 2"/>
          <p:cNvSpPr>
            <a:spLocks noGrp="1" noChangeArrowheads="1"/>
          </p:cNvSpPr>
          <p:nvPr>
            <p:ph type="title"/>
          </p:nvPr>
        </p:nvSpPr>
        <p:spPr/>
        <p:txBody>
          <a:bodyPr/>
          <a:lstStyle/>
          <a:p>
            <a:r>
              <a:rPr lang="en-US">
                <a:solidFill>
                  <a:schemeClr val="hlink"/>
                </a:solidFill>
                <a:latin typeface="Times New Roman" pitchFamily="18" charset="0"/>
              </a:rPr>
              <a:t>Other encoding schemes</a:t>
            </a:r>
          </a:p>
        </p:txBody>
      </p:sp>
      <p:sp>
        <p:nvSpPr>
          <p:cNvPr id="30723" name="Rectangle 3"/>
          <p:cNvSpPr>
            <a:spLocks noGrp="1" noChangeArrowheads="1"/>
          </p:cNvSpPr>
          <p:nvPr>
            <p:ph type="body" idx="1"/>
          </p:nvPr>
        </p:nvSpPr>
        <p:spPr>
          <a:xfrm>
            <a:off x="711200" y="1600200"/>
            <a:ext cx="10972800" cy="4754563"/>
          </a:xfrm>
        </p:spPr>
        <p:txBody>
          <a:bodyPr/>
          <a:lstStyle/>
          <a:p>
            <a:r>
              <a:rPr lang="en-US">
                <a:solidFill>
                  <a:schemeClr val="hlink"/>
                </a:solidFill>
              </a:rPr>
              <a:t>Code 2: Group pairs of letters</a:t>
            </a:r>
          </a:p>
          <a:p>
            <a:pPr>
              <a:buFontTx/>
              <a:buNone/>
            </a:pPr>
            <a:r>
              <a:rPr lang="en-US">
                <a:solidFill>
                  <a:schemeClr val="hlink"/>
                </a:solidFill>
              </a:rPr>
              <a:t>Symbols	Prob.  Representation   #digits</a:t>
            </a:r>
          </a:p>
          <a:p>
            <a:pPr>
              <a:buFontTx/>
              <a:buNone/>
            </a:pPr>
            <a:r>
              <a:rPr lang="en-US">
                <a:solidFill>
                  <a:schemeClr val="hlink"/>
                </a:solidFill>
              </a:rPr>
              <a:t>AA		0.64		0			0.64</a:t>
            </a:r>
          </a:p>
          <a:p>
            <a:pPr>
              <a:buFontTx/>
              <a:buNone/>
            </a:pPr>
            <a:r>
              <a:rPr lang="en-US">
                <a:solidFill>
                  <a:schemeClr val="hlink"/>
                </a:solidFill>
              </a:rPr>
              <a:t>AB		0.16		10			0.32</a:t>
            </a:r>
          </a:p>
          <a:p>
            <a:pPr>
              <a:buFontTx/>
              <a:buNone/>
            </a:pPr>
            <a:r>
              <a:rPr lang="en-US">
                <a:solidFill>
                  <a:schemeClr val="hlink"/>
                </a:solidFill>
              </a:rPr>
              <a:t>BA		0.16		110			0.48</a:t>
            </a:r>
          </a:p>
          <a:p>
            <a:pPr>
              <a:buFontTx/>
              <a:buNone/>
            </a:pPr>
            <a:r>
              <a:rPr lang="en-US">
                <a:solidFill>
                  <a:schemeClr val="hlink"/>
                </a:solidFill>
              </a:rPr>
              <a:t>BB		0.04		111			0.12</a:t>
            </a:r>
          </a:p>
          <a:p>
            <a:pPr>
              <a:buFontTx/>
              <a:buNone/>
            </a:pPr>
            <a:r>
              <a:rPr lang="en-US">
                <a:solidFill>
                  <a:schemeClr val="hlink"/>
                </a:solidFill>
              </a:rPr>
              <a:t>								1.56</a:t>
            </a:r>
          </a:p>
          <a:p>
            <a:pPr>
              <a:buFontTx/>
              <a:buNone/>
            </a:pPr>
            <a:r>
              <a:rPr lang="en-US">
                <a:solidFill>
                  <a:schemeClr val="hlink"/>
                </a:solidFill>
              </a:rPr>
              <a:t>1.56 digits for 2 bits i.e. 0.78 digits per letter.</a:t>
            </a:r>
          </a:p>
        </p:txBody>
      </p:sp>
    </p:spTree>
    <p:extLst>
      <p:ext uri="{BB962C8B-B14F-4D97-AF65-F5344CB8AC3E}">
        <p14:creationId xmlns:p14="http://schemas.microsoft.com/office/powerpoint/2010/main" val="31640182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6915397" y="5410695"/>
            <a:ext cx="1320800" cy="3810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31746" name="Rectangle 2"/>
          <p:cNvSpPr>
            <a:spLocks noGrp="1" noChangeArrowheads="1"/>
          </p:cNvSpPr>
          <p:nvPr>
            <p:ph type="title"/>
          </p:nvPr>
        </p:nvSpPr>
        <p:spPr/>
        <p:txBody>
          <a:bodyPr/>
          <a:lstStyle/>
          <a:p>
            <a:r>
              <a:rPr lang="en-US" dirty="0">
                <a:solidFill>
                  <a:srgbClr val="CC00CC"/>
                </a:solidFill>
                <a:latin typeface="Times New Roman" pitchFamily="18" charset="0"/>
              </a:rPr>
              <a:t>Yet another coding scheme</a:t>
            </a:r>
          </a:p>
        </p:txBody>
      </p:sp>
      <p:sp>
        <p:nvSpPr>
          <p:cNvPr id="31747" name="Rectangle 3"/>
          <p:cNvSpPr>
            <a:spLocks noGrp="1" noChangeArrowheads="1"/>
          </p:cNvSpPr>
          <p:nvPr>
            <p:ph type="body" idx="1"/>
          </p:nvPr>
        </p:nvSpPr>
        <p:spPr>
          <a:xfrm>
            <a:off x="1589316" y="1638796"/>
            <a:ext cx="8385957" cy="4892633"/>
          </a:xfrm>
        </p:spPr>
        <p:txBody>
          <a:bodyPr>
            <a:normAutofit lnSpcReduction="10000"/>
          </a:bodyPr>
          <a:lstStyle/>
          <a:p>
            <a:pPr>
              <a:lnSpc>
                <a:spcPct val="80000"/>
              </a:lnSpc>
            </a:pPr>
            <a:r>
              <a:rPr lang="en-US" sz="2400" dirty="0">
                <a:solidFill>
                  <a:srgbClr val="CC00CC"/>
                </a:solidFill>
              </a:rPr>
              <a:t>Code 3: group in 3’s</a:t>
            </a:r>
            <a:r>
              <a:rPr lang="en-US" sz="2400" dirty="0"/>
              <a:t>.</a:t>
            </a:r>
          </a:p>
          <a:p>
            <a:pPr>
              <a:lnSpc>
                <a:spcPct val="80000"/>
              </a:lnSpc>
              <a:buFontTx/>
              <a:buNone/>
            </a:pPr>
            <a:r>
              <a:rPr lang="en-US" sz="2400" dirty="0">
                <a:solidFill>
                  <a:srgbClr val="CC00CC"/>
                </a:solidFill>
              </a:rPr>
              <a:t>Symbols	Prob.  Representation  </a:t>
            </a:r>
            <a:r>
              <a:rPr lang="en-US" sz="2400" dirty="0" smtClean="0">
                <a:solidFill>
                  <a:srgbClr val="CC00CC"/>
                </a:solidFill>
              </a:rPr>
              <a:t>	 </a:t>
            </a:r>
            <a:r>
              <a:rPr lang="en-US" sz="2400" dirty="0">
                <a:solidFill>
                  <a:srgbClr val="CC00CC"/>
                </a:solidFill>
              </a:rPr>
              <a:t>#digits</a:t>
            </a:r>
          </a:p>
          <a:p>
            <a:pPr>
              <a:lnSpc>
                <a:spcPct val="80000"/>
              </a:lnSpc>
              <a:buFontTx/>
              <a:buNone/>
            </a:pPr>
            <a:r>
              <a:rPr lang="en-US" sz="2400" dirty="0">
                <a:solidFill>
                  <a:srgbClr val="CC00CC"/>
                </a:solidFill>
              </a:rPr>
              <a:t>AAA		0.512		0		0.512</a:t>
            </a:r>
          </a:p>
          <a:p>
            <a:pPr>
              <a:lnSpc>
                <a:spcPct val="80000"/>
              </a:lnSpc>
              <a:buFontTx/>
              <a:buNone/>
            </a:pPr>
            <a:r>
              <a:rPr lang="en-US" sz="2400" dirty="0">
                <a:solidFill>
                  <a:srgbClr val="CC00CC"/>
                </a:solidFill>
              </a:rPr>
              <a:t>AAB		0.128		100		0.384</a:t>
            </a:r>
          </a:p>
          <a:p>
            <a:pPr>
              <a:lnSpc>
                <a:spcPct val="80000"/>
              </a:lnSpc>
              <a:buFontTx/>
              <a:buNone/>
            </a:pPr>
            <a:r>
              <a:rPr lang="en-US" sz="2400" dirty="0">
                <a:solidFill>
                  <a:srgbClr val="CC00CC"/>
                </a:solidFill>
              </a:rPr>
              <a:t>ABA		0.128		101		0.384</a:t>
            </a:r>
          </a:p>
          <a:p>
            <a:pPr>
              <a:lnSpc>
                <a:spcPct val="80000"/>
              </a:lnSpc>
              <a:buFontTx/>
              <a:buNone/>
            </a:pPr>
            <a:r>
              <a:rPr lang="en-US" sz="2400" dirty="0">
                <a:solidFill>
                  <a:srgbClr val="CC00CC"/>
                </a:solidFill>
              </a:rPr>
              <a:t>BAA		0.128		110		0.384</a:t>
            </a:r>
          </a:p>
          <a:p>
            <a:pPr>
              <a:lnSpc>
                <a:spcPct val="80000"/>
              </a:lnSpc>
              <a:buFontTx/>
              <a:buNone/>
            </a:pPr>
            <a:r>
              <a:rPr lang="en-US" sz="2400" dirty="0">
                <a:solidFill>
                  <a:srgbClr val="CC00CC"/>
                </a:solidFill>
              </a:rPr>
              <a:t>ABB		0.032		11100		0.160</a:t>
            </a:r>
          </a:p>
          <a:p>
            <a:pPr>
              <a:lnSpc>
                <a:spcPct val="80000"/>
              </a:lnSpc>
              <a:buFontTx/>
              <a:buNone/>
            </a:pPr>
            <a:r>
              <a:rPr lang="en-US" sz="2400" dirty="0">
                <a:solidFill>
                  <a:srgbClr val="CC00CC"/>
                </a:solidFill>
              </a:rPr>
              <a:t>BAB		0.032		11101		0.160</a:t>
            </a:r>
          </a:p>
          <a:p>
            <a:pPr>
              <a:lnSpc>
                <a:spcPct val="80000"/>
              </a:lnSpc>
              <a:buFontTx/>
              <a:buNone/>
            </a:pPr>
            <a:r>
              <a:rPr lang="en-US" sz="2400" dirty="0">
                <a:solidFill>
                  <a:srgbClr val="CC00CC"/>
                </a:solidFill>
              </a:rPr>
              <a:t>BBA		0.032		11110		0.160</a:t>
            </a:r>
          </a:p>
          <a:p>
            <a:pPr>
              <a:lnSpc>
                <a:spcPct val="80000"/>
              </a:lnSpc>
              <a:buFontTx/>
              <a:buNone/>
            </a:pPr>
            <a:r>
              <a:rPr lang="en-US" sz="2400" dirty="0">
                <a:solidFill>
                  <a:srgbClr val="CC00CC"/>
                </a:solidFill>
              </a:rPr>
              <a:t>BBB		0.008		11111		0.040</a:t>
            </a:r>
          </a:p>
          <a:p>
            <a:pPr>
              <a:lnSpc>
                <a:spcPct val="80000"/>
              </a:lnSpc>
              <a:buFontTx/>
              <a:buNone/>
            </a:pPr>
            <a:r>
              <a:rPr lang="en-US" sz="2400" dirty="0">
                <a:solidFill>
                  <a:srgbClr val="CC00CC"/>
                </a:solidFill>
              </a:rPr>
              <a:t>							2.184</a:t>
            </a:r>
          </a:p>
          <a:p>
            <a:pPr>
              <a:lnSpc>
                <a:spcPct val="80000"/>
              </a:lnSpc>
              <a:buFontTx/>
              <a:buNone/>
            </a:pPr>
            <a:r>
              <a:rPr lang="en-US" sz="2400" dirty="0">
                <a:solidFill>
                  <a:srgbClr val="CC00CC"/>
                </a:solidFill>
              </a:rPr>
              <a:t>2.184 digits for 3 bits, i.e. 0.728 digits per letter</a:t>
            </a:r>
          </a:p>
        </p:txBody>
      </p:sp>
    </p:spTree>
    <p:extLst>
      <p:ext uri="{BB962C8B-B14F-4D97-AF65-F5344CB8AC3E}">
        <p14:creationId xmlns:p14="http://schemas.microsoft.com/office/powerpoint/2010/main" val="40915372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Engines &amp; Efficiency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heat engine is any device that is capable of converting thermal energy (heat) into mechanical energy (work).</a:t>
                </a:r>
              </a:p>
              <a:p>
                <a:r>
                  <a:rPr lang="en-US" dirty="0" smtClean="0"/>
                  <a:t>We want to investigate the limits that thermodynamics imposes on the efficiency of heat engines.</a:t>
                </a:r>
              </a:p>
              <a:p>
                <a:r>
                  <a:rPr lang="en-US" dirty="0" smtClean="0"/>
                  <a:t>In the first part of the course we considered the maximum efficiency of a heat engine and showed it to be</a:t>
                </a:r>
              </a:p>
              <a:p>
                <a:pPr marL="457200" lvl="1" indent="0" algn="ctr">
                  <a:buNone/>
                </a:pPr>
                <a14:m>
                  <m:oMath xmlns:m="http://schemas.openxmlformats.org/officeDocument/2006/math">
                    <m:r>
                      <a:rPr lang="en-US" sz="3600" b="0" i="1" smtClean="0">
                        <a:latin typeface="Cambria Math"/>
                      </a:rPr>
                      <m:t>𝑒</m:t>
                    </m:r>
                    <m:r>
                      <a:rPr lang="en-US" sz="3600" b="0" i="1" smtClean="0">
                        <a:latin typeface="Cambria Math"/>
                      </a:rPr>
                      <m:t>=1−</m:t>
                    </m:r>
                    <m:f>
                      <m:fPr>
                        <m:ctrlPr>
                          <a:rPr lang="en-US" sz="3600" b="0" i="1" smtClean="0">
                            <a:latin typeface="Cambria Math"/>
                          </a:rPr>
                        </m:ctrlPr>
                      </m:fPr>
                      <m:num>
                        <m:sSub>
                          <m:sSubPr>
                            <m:ctrlPr>
                              <a:rPr lang="en-US" sz="3600" b="0" i="1" smtClean="0">
                                <a:latin typeface="Cambria Math"/>
                              </a:rPr>
                            </m:ctrlPr>
                          </m:sSubPr>
                          <m:e>
                            <m:r>
                              <a:rPr lang="en-US" sz="3600" b="0" i="1" smtClean="0">
                                <a:latin typeface="Cambria Math"/>
                              </a:rPr>
                              <m:t>𝑇</m:t>
                            </m:r>
                          </m:e>
                          <m:sub>
                            <m:r>
                              <a:rPr lang="en-US" sz="3600" b="0" i="1" smtClean="0">
                                <a:latin typeface="Cambria Math"/>
                              </a:rPr>
                              <m:t>𝑐</m:t>
                            </m:r>
                          </m:sub>
                        </m:sSub>
                      </m:num>
                      <m:den>
                        <m:sSub>
                          <m:sSubPr>
                            <m:ctrlPr>
                              <a:rPr lang="en-US" sz="3600" b="0" i="1" smtClean="0">
                                <a:latin typeface="Cambria Math"/>
                              </a:rPr>
                            </m:ctrlPr>
                          </m:sSubPr>
                          <m:e>
                            <m:r>
                              <a:rPr lang="en-US" sz="3600" b="0" i="1" smtClean="0">
                                <a:latin typeface="Cambria Math"/>
                              </a:rPr>
                              <m:t>𝑇</m:t>
                            </m:r>
                          </m:e>
                          <m:sub>
                            <m:r>
                              <a:rPr lang="en-US" sz="3600" b="0" i="1" smtClean="0">
                                <a:latin typeface="Cambria Math"/>
                              </a:rPr>
                              <m:t>𝐻</m:t>
                            </m:r>
                          </m:sub>
                        </m:sSub>
                      </m:den>
                    </m:f>
                  </m:oMath>
                </a14:m>
                <a:r>
                  <a:rPr lang="en-US" sz="3600" dirty="0" smtClean="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0789814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convert 100% heat to work?</a:t>
            </a:r>
            <a:endParaRPr lang="en-US" dirty="0"/>
          </a:p>
        </p:txBody>
      </p:sp>
      <p:sp>
        <p:nvSpPr>
          <p:cNvPr id="3" name="Content Placeholder 2"/>
          <p:cNvSpPr>
            <a:spLocks noGrp="1"/>
          </p:cNvSpPr>
          <p:nvPr>
            <p:ph idx="1"/>
          </p:nvPr>
        </p:nvSpPr>
        <p:spPr/>
        <p:txBody>
          <a:bodyPr/>
          <a:lstStyle/>
          <a:p>
            <a:pPr marL="0" indent="0">
              <a:buNone/>
            </a:pPr>
            <a:r>
              <a:rPr lang="en-US" dirty="0" smtClean="0"/>
              <a:t>Consider the isothermal expansion of a fixed volume of an ideal gas.</a:t>
            </a:r>
          </a:p>
          <a:p>
            <a:pPr marL="0" indent="0">
              <a:buNone/>
            </a:pPr>
            <a:r>
              <a:rPr lang="en-US" dirty="0" smtClean="0"/>
              <a:t>As the gas expands does the internal energy of the gas change?</a:t>
            </a:r>
          </a:p>
          <a:p>
            <a:pPr marL="0" indent="0">
              <a:buNone/>
            </a:pPr>
            <a:r>
              <a:rPr lang="en-US" dirty="0" smtClean="0"/>
              <a:t>How the heat input relate to the work done?</a:t>
            </a:r>
          </a:p>
          <a:p>
            <a:pPr marL="0" indent="0">
              <a:buNone/>
            </a:pPr>
            <a:r>
              <a:rPr lang="en-US" dirty="0" smtClean="0"/>
              <a:t>Does this violate our Carnot limit?</a:t>
            </a:r>
          </a:p>
          <a:p>
            <a:pPr marL="0" indent="0">
              <a:buNone/>
            </a:pPr>
            <a:r>
              <a:rPr lang="en-US" dirty="0" smtClean="0"/>
              <a:t>Why is this not an engine?</a:t>
            </a:r>
          </a:p>
          <a:p>
            <a:endParaRPr lang="en-US" dirty="0"/>
          </a:p>
        </p:txBody>
      </p:sp>
    </p:spTree>
    <p:extLst>
      <p:ext uri="{BB962C8B-B14F-4D97-AF65-F5344CB8AC3E}">
        <p14:creationId xmlns:p14="http://schemas.microsoft.com/office/powerpoint/2010/main" val="27818680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engine must be cyclic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1262" y="1825623"/>
                <a:ext cx="6109972" cy="4777057"/>
              </a:xfrm>
            </p:spPr>
            <p:txBody>
              <a:bodyPr>
                <a:normAutofit lnSpcReduction="10000"/>
              </a:bodyPr>
              <a:lstStyle/>
              <a:p>
                <a:r>
                  <a:rPr lang="en-US" dirty="0" smtClean="0"/>
                  <a:t>The working substance must return to its original state so that the cycle can start again.</a:t>
                </a:r>
              </a:p>
              <a:p>
                <a:r>
                  <a:rPr lang="en-US" dirty="0" smtClean="0"/>
                  <a:t>Original state: energy and entropy must return to their original values.</a:t>
                </a:r>
              </a:p>
              <a:p>
                <a:pPr marL="0" indent="0">
                  <a:buNone/>
                </a:pPr>
                <a:r>
                  <a:rPr lang="en-US" dirty="0" smtClean="0"/>
                  <a:t>		Q</a:t>
                </a:r>
                <a:r>
                  <a:rPr lang="en-US" baseline="-25000" dirty="0" smtClean="0"/>
                  <a:t>H</a:t>
                </a:r>
                <a:r>
                  <a:rPr lang="en-US" dirty="0" smtClean="0"/>
                  <a:t>=Q</a:t>
                </a:r>
                <a:r>
                  <a:rPr lang="en-US" baseline="-25000" dirty="0" smtClean="0"/>
                  <a:t>C</a:t>
                </a:r>
                <a:r>
                  <a:rPr lang="en-US" dirty="0" smtClean="0"/>
                  <a:t>+W</a:t>
                </a:r>
              </a:p>
              <a:p>
                <a:pPr marL="0" indent="0">
                  <a:buNone/>
                </a:pPr>
                <a:r>
                  <a:rPr lang="en-US" dirty="0" smtClean="0"/>
                  <a:t>		S</a:t>
                </a:r>
                <a:r>
                  <a:rPr lang="en-US" baseline="-25000" dirty="0" smtClean="0"/>
                  <a:t>in</a:t>
                </a:r>
                <a:r>
                  <a:rPr lang="en-US" dirty="0" smtClean="0"/>
                  <a:t>+S</a:t>
                </a:r>
                <a:r>
                  <a:rPr lang="en-US" baseline="-25000" dirty="0" smtClean="0"/>
                  <a:t>out</a:t>
                </a:r>
                <a:r>
                  <a:rPr lang="en-US" dirty="0" smtClean="0"/>
                  <a:t>=0</a:t>
                </a:r>
              </a:p>
              <a:p>
                <a:r>
                  <a:rPr lang="en-US" dirty="0" smtClean="0"/>
                  <a:t>Total entropy of the system and surroundings must increase thus…</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𝑄</m:t>
                              </m:r>
                            </m:e>
                            <m:sub>
                              <m:r>
                                <a:rPr lang="en-US" b="0" i="1" smtClean="0">
                                  <a:latin typeface="Cambria Math"/>
                                </a:rPr>
                                <m:t>𝐶</m:t>
                              </m:r>
                            </m:sub>
                          </m:sSub>
                        </m:num>
                        <m:den>
                          <m:sSub>
                            <m:sSubPr>
                              <m:ctrlPr>
                                <a:rPr lang="en-US" i="1" smtClean="0">
                                  <a:latin typeface="Cambria Math"/>
                                </a:rPr>
                              </m:ctrlPr>
                            </m:sSubPr>
                            <m:e>
                              <m:r>
                                <a:rPr lang="en-US" b="0" i="1" smtClean="0">
                                  <a:latin typeface="Cambria Math"/>
                                </a:rPr>
                                <m:t>𝑇</m:t>
                              </m:r>
                            </m:e>
                            <m:sub>
                              <m:r>
                                <a:rPr lang="en-US" b="0" i="1" smtClean="0">
                                  <a:latin typeface="Cambria Math"/>
                                </a:rPr>
                                <m:t>𝐶</m:t>
                              </m:r>
                            </m:sub>
                          </m:sSub>
                        </m:den>
                      </m:f>
                      <m:r>
                        <a:rPr lang="en-US" b="0" i="1" smtClean="0">
                          <a:latin typeface="Cambria Math"/>
                          <a:ea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𝑄</m:t>
                              </m:r>
                            </m:e>
                            <m:sub>
                              <m:r>
                                <a:rPr lang="en-US" b="0" i="1" smtClean="0">
                                  <a:latin typeface="Cambria Math"/>
                                </a:rPr>
                                <m:t>𝐻</m:t>
                              </m:r>
                            </m:sub>
                          </m:sSub>
                        </m:num>
                        <m:den>
                          <m:sSub>
                            <m:sSubPr>
                              <m:ctrlPr>
                                <a:rPr lang="en-US" b="0" i="1" smtClean="0">
                                  <a:latin typeface="Cambria Math"/>
                                </a:rPr>
                              </m:ctrlPr>
                            </m:sSubPr>
                            <m:e>
                              <m:r>
                                <a:rPr lang="en-US" b="0" i="1" smtClean="0">
                                  <a:latin typeface="Cambria Math"/>
                                </a:rPr>
                                <m:t>𝑇</m:t>
                              </m:r>
                            </m:e>
                            <m:sub>
                              <m:r>
                                <a:rPr lang="en-US" b="0" i="1" smtClean="0">
                                  <a:latin typeface="Cambria Math"/>
                                </a:rPr>
                                <m:t>𝐻</m:t>
                              </m:r>
                            </m:sub>
                          </m:sSub>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1262" y="1825623"/>
                <a:ext cx="6109972" cy="4777057"/>
              </a:xfrm>
              <a:blipFill rotWithShape="1">
                <a:blip r:embed="rId2"/>
                <a:stretch>
                  <a:fillRect l="-1697" t="-2806"/>
                </a:stretch>
              </a:blipFill>
            </p:spPr>
            <p:txBody>
              <a:bodyPr/>
              <a:lstStyle/>
              <a:p>
                <a:r>
                  <a:rPr lang="en-US">
                    <a:noFill/>
                  </a:rPr>
                  <a:t> </a:t>
                </a:r>
              </a:p>
            </p:txBody>
          </p:sp>
        </mc:Fallback>
      </mc:AlternateContent>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234" y="1686295"/>
            <a:ext cx="5480344" cy="483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9119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 efficiency and refrigerator COP*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2515" y="1825623"/>
                <a:ext cx="11530940" cy="4634553"/>
              </a:xfrm>
            </p:spPr>
            <p:txBody>
              <a:bodyPr>
                <a:normAutofit fontScale="85000" lnSpcReduction="10000"/>
              </a:bodyPr>
              <a:lstStyle/>
              <a:p>
                <a:r>
                  <a:rPr lang="en-US" dirty="0" smtClean="0"/>
                  <a:t>In each case use the relation:</a:t>
                </a:r>
              </a:p>
              <a:p>
                <a:pPr marL="0" indent="0">
                  <a:buNone/>
                </a:pPr>
                <a:r>
                  <a:rPr lang="en-US" dirty="0" smtClean="0"/>
                  <a:t>				e or COP = benefit/cost</a:t>
                </a:r>
              </a:p>
              <a:p>
                <a:r>
                  <a:rPr lang="en-US" dirty="0" smtClean="0"/>
                  <a:t>For an engine the benefit is the work extracted W and the cost is the heat energy input Q</a:t>
                </a:r>
                <a:r>
                  <a:rPr lang="en-US" baseline="-25000" dirty="0" smtClean="0"/>
                  <a:t>H</a:t>
                </a:r>
              </a:p>
              <a:p>
                <a:r>
                  <a:rPr lang="en-US" dirty="0" smtClean="0"/>
                  <a:t>For a refrigerator the benefit is the heat extracted Q</a:t>
                </a:r>
                <a:r>
                  <a:rPr lang="en-US" baseline="-25000" dirty="0" smtClean="0"/>
                  <a:t>C</a:t>
                </a:r>
                <a:r>
                  <a:rPr lang="en-US" dirty="0" smtClean="0"/>
                  <a:t> and the cost is the work done W </a:t>
                </a:r>
              </a:p>
              <a:p>
                <a:r>
                  <a:rPr lang="en-US" dirty="0" smtClean="0"/>
                  <a:t>Thus,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𝑒</m:t>
                      </m:r>
                      <m:r>
                        <a:rPr lang="en-US" b="0" i="1" smtClean="0">
                          <a:latin typeface="Cambria Math"/>
                        </a:rPr>
                        <m:t>=</m:t>
                      </m:r>
                      <m:f>
                        <m:fPr>
                          <m:ctrlPr>
                            <a:rPr lang="en-US" b="0" i="1" smtClean="0">
                              <a:latin typeface="Cambria Math"/>
                            </a:rPr>
                          </m:ctrlPr>
                        </m:fPr>
                        <m:num>
                          <m:r>
                            <a:rPr lang="en-US" b="0" i="1" smtClean="0">
                              <a:latin typeface="Cambria Math"/>
                            </a:rPr>
                            <m:t>𝑊</m:t>
                          </m:r>
                        </m:num>
                        <m:den>
                          <m:sSub>
                            <m:sSubPr>
                              <m:ctrlPr>
                                <a:rPr lang="en-US" b="0" i="1" smtClean="0">
                                  <a:latin typeface="Cambria Math"/>
                                </a:rPr>
                              </m:ctrlPr>
                            </m:sSubPr>
                            <m:e>
                              <m:r>
                                <a:rPr lang="en-US" b="0" i="1" smtClean="0">
                                  <a:latin typeface="Cambria Math"/>
                                </a:rPr>
                                <m:t>𝑄</m:t>
                              </m:r>
                            </m:e>
                            <m:sub>
                              <m:r>
                                <a:rPr lang="en-US" b="0" i="1" smtClean="0">
                                  <a:latin typeface="Cambria Math"/>
                                </a:rPr>
                                <m:t>𝐻</m:t>
                              </m:r>
                            </m:sub>
                          </m:sSub>
                        </m:den>
                      </m:f>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𝐶𝑂𝑃</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𝑄</m:t>
                              </m:r>
                            </m:e>
                            <m:sub>
                              <m:r>
                                <a:rPr lang="en-US" b="0" i="1" smtClean="0">
                                  <a:latin typeface="Cambria Math"/>
                                </a:rPr>
                                <m:t>𝐶</m:t>
                              </m:r>
                            </m:sub>
                          </m:sSub>
                        </m:num>
                        <m:den>
                          <m:r>
                            <a:rPr lang="en-US" b="0" i="1" smtClean="0">
                              <a:latin typeface="Cambria Math"/>
                            </a:rPr>
                            <m:t>𝑊</m:t>
                          </m:r>
                        </m:den>
                      </m:f>
                    </m:oMath>
                  </m:oMathPara>
                </a14:m>
                <a:endParaRPr lang="en-US" dirty="0"/>
              </a:p>
              <a:p>
                <a:pPr marL="0" indent="0">
                  <a:buNone/>
                </a:pPr>
                <a:r>
                  <a:rPr lang="en-US" dirty="0" smtClean="0"/>
                  <a:t>*COP=Coefficient of Performance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2515" y="1825623"/>
                <a:ext cx="11530940" cy="4634553"/>
              </a:xfrm>
              <a:blipFill rotWithShape="1">
                <a:blip r:embed="rId2"/>
                <a:stretch>
                  <a:fillRect l="-846" t="-2497" r="-264"/>
                </a:stretch>
              </a:blipFill>
            </p:spPr>
            <p:txBody>
              <a:bodyPr/>
              <a:lstStyle/>
              <a:p>
                <a:r>
                  <a:rPr lang="en-US">
                    <a:noFill/>
                  </a:rPr>
                  <a:t> </a:t>
                </a:r>
              </a:p>
            </p:txBody>
          </p:sp>
        </mc:Fallback>
      </mc:AlternateContent>
    </p:spTree>
    <p:extLst>
      <p:ext uri="{BB962C8B-B14F-4D97-AF65-F5344CB8AC3E}">
        <p14:creationId xmlns:p14="http://schemas.microsoft.com/office/powerpoint/2010/main" val="16986385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 engine example</a:t>
            </a:r>
            <a:endParaRPr lang="en-US" dirty="0"/>
          </a:p>
        </p:txBody>
      </p:sp>
      <p:sp>
        <p:nvSpPr>
          <p:cNvPr id="3" name="Content Placeholder 2"/>
          <p:cNvSpPr>
            <a:spLocks noGrp="1"/>
          </p:cNvSpPr>
          <p:nvPr>
            <p:ph idx="1"/>
          </p:nvPr>
        </p:nvSpPr>
        <p:spPr>
          <a:xfrm>
            <a:off x="593766" y="1484416"/>
            <a:ext cx="7362702" cy="5035137"/>
          </a:xfrm>
        </p:spPr>
        <p:txBody>
          <a:bodyPr>
            <a:normAutofit lnSpcReduction="10000"/>
          </a:bodyPr>
          <a:lstStyle/>
          <a:p>
            <a:pPr marL="0" indent="0">
              <a:buNone/>
            </a:pPr>
            <a:r>
              <a:rPr lang="en-US" dirty="0" smtClean="0"/>
              <a:t>Consider a heat engine that uses an ideal gas as the working substance.  The reversible cycle is shown in the figure and involves heat absorption 1-2 and heat exhaust 3-4 at constant pressures. The constant pressure levels are transitioned by adiabatic expansion and compression.</a:t>
            </a:r>
          </a:p>
          <a:p>
            <a:pPr marL="514350" indent="-514350">
              <a:buAutoNum type="alphaLcParenBoth"/>
            </a:pPr>
            <a:r>
              <a:rPr lang="en-US" dirty="0" smtClean="0"/>
              <a:t>At which point (1, 2, 3, 4)  is the temperature the highest?</a:t>
            </a:r>
          </a:p>
          <a:p>
            <a:pPr marL="514350" indent="-514350">
              <a:buAutoNum type="alphaLcParenBoth"/>
            </a:pPr>
            <a:r>
              <a:rPr lang="en-US" dirty="0" smtClean="0"/>
              <a:t>Find the efficiency of the engine cycle in terms of </a:t>
            </a:r>
            <a:r>
              <a:rPr lang="en-US" dirty="0" err="1" smtClean="0"/>
              <a:t>P</a:t>
            </a:r>
            <a:r>
              <a:rPr lang="en-US" baseline="-25000" dirty="0" err="1" smtClean="0"/>
              <a:t>high</a:t>
            </a:r>
            <a:r>
              <a:rPr lang="en-US" dirty="0" smtClean="0"/>
              <a:t> and P</a:t>
            </a:r>
            <a:r>
              <a:rPr lang="en-US" baseline="-25000" dirty="0" smtClean="0"/>
              <a:t>low</a:t>
            </a:r>
          </a:p>
          <a:p>
            <a:pPr marL="514350" indent="-514350">
              <a:buAutoNum type="alphaLcParenBoth"/>
            </a:pPr>
            <a:r>
              <a:rPr lang="en-US" dirty="0" smtClean="0"/>
              <a:t>Show that this is less efficient than a Carnot cycle.</a:t>
            </a:r>
          </a:p>
          <a:p>
            <a:pPr marL="514350" indent="-514350">
              <a:buAutoNum type="alphaLcParenBoth"/>
            </a:pPr>
            <a:endParaRPr lang="en-US" dirty="0" smtClean="0"/>
          </a:p>
          <a:p>
            <a:pPr marL="514350" indent="-514350">
              <a:buAutoNum type="alphaLcParenBoth"/>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003" y="2077299"/>
            <a:ext cx="4300865" cy="363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48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capacities of common materials</a:t>
            </a:r>
            <a:endParaRPr lang="en-US" dirty="0"/>
          </a:p>
        </p:txBody>
      </p:sp>
      <p:graphicFrame>
        <p:nvGraphicFramePr>
          <p:cNvPr id="4" name="Content Placeholder 3"/>
          <p:cNvGraphicFramePr>
            <a:graphicFrameLocks noGrp="1"/>
          </p:cNvGraphicFramePr>
          <p:nvPr>
            <p:ph idx="1"/>
          </p:nvPr>
        </p:nvGraphicFramePr>
        <p:xfrm>
          <a:off x="3533775" y="1997234"/>
          <a:ext cx="5124450" cy="4008120"/>
        </p:xfrm>
        <a:graphic>
          <a:graphicData uri="http://schemas.openxmlformats.org/drawingml/2006/table">
            <a:tbl>
              <a:tblPr/>
              <a:tblGrid>
                <a:gridCol w="2562225"/>
                <a:gridCol w="2562225"/>
              </a:tblGrid>
              <a:tr h="361950">
                <a:tc>
                  <a:txBody>
                    <a:bodyPr/>
                    <a:lstStyle/>
                    <a:p>
                      <a:pPr algn="ctr"/>
                      <a:r>
                        <a:rPr lang="en-US" b="1">
                          <a:effectLst/>
                        </a:rPr>
                        <a:t>Substance</a:t>
                      </a:r>
                      <a:endParaRPr lang="en-US">
                        <a:effectLst/>
                      </a:endParaRPr>
                    </a:p>
                  </a:txBody>
                  <a:tcPr marL="28575" marR="28575" marT="28575" marB="28575">
                    <a:lnL>
                      <a:noFill/>
                    </a:lnL>
                    <a:lnR>
                      <a:noFill/>
                    </a:lnR>
                    <a:lnT>
                      <a:noFill/>
                    </a:lnT>
                    <a:lnB>
                      <a:noFill/>
                    </a:lnB>
                    <a:solidFill>
                      <a:srgbClr val="FFFFCC"/>
                    </a:solidFill>
                  </a:tcPr>
                </a:tc>
                <a:tc>
                  <a:txBody>
                    <a:bodyPr/>
                    <a:lstStyle/>
                    <a:p>
                      <a:pPr algn="ctr"/>
                      <a:r>
                        <a:rPr lang="en-US" b="1">
                          <a:effectLst/>
                        </a:rPr>
                        <a:t>Specific Heat (J/kg·C</a:t>
                      </a:r>
                      <a:r>
                        <a:rPr lang="en-US" b="1" baseline="30000">
                          <a:effectLst/>
                        </a:rPr>
                        <a:t>o</a:t>
                      </a:r>
                      <a:r>
                        <a:rPr lang="en-US" b="1">
                          <a:effectLst/>
                        </a:rPr>
                        <a:t>)</a:t>
                      </a:r>
                      <a:endParaRPr lang="en-US">
                        <a:effectLst/>
                      </a:endParaRPr>
                    </a:p>
                  </a:txBody>
                  <a:tcPr marL="28575" marR="28575" marT="28575" marB="28575">
                    <a:lnL>
                      <a:noFill/>
                    </a:lnL>
                    <a:lnR>
                      <a:noFill/>
                    </a:lnR>
                    <a:lnT>
                      <a:noFill/>
                    </a:lnT>
                    <a:lnB>
                      <a:noFill/>
                    </a:lnB>
                    <a:solidFill>
                      <a:srgbClr val="FFFFCC"/>
                    </a:solidFill>
                  </a:tcPr>
                </a:tc>
              </a:tr>
              <a:tr h="209550">
                <a:tc>
                  <a:txBody>
                    <a:bodyPr/>
                    <a:lstStyle/>
                    <a:p>
                      <a:pPr algn="ctr"/>
                      <a:r>
                        <a:rPr lang="en-US">
                          <a:effectLst/>
                        </a:rPr>
                        <a:t>aluminum</a:t>
                      </a:r>
                    </a:p>
                  </a:txBody>
                  <a:tcPr marL="28575" marR="28575" marT="28575" marB="28575">
                    <a:lnL>
                      <a:noFill/>
                    </a:lnL>
                    <a:lnR>
                      <a:noFill/>
                    </a:lnR>
                    <a:lnT>
                      <a:noFill/>
                    </a:lnT>
                    <a:lnB>
                      <a:noFill/>
                    </a:lnB>
                    <a:solidFill>
                      <a:srgbClr val="FFFFCC"/>
                    </a:solidFill>
                  </a:tcPr>
                </a:tc>
                <a:tc>
                  <a:txBody>
                    <a:bodyPr/>
                    <a:lstStyle/>
                    <a:p>
                      <a:pPr algn="ctr"/>
                      <a:r>
                        <a:rPr lang="en-US">
                          <a:effectLst/>
                        </a:rPr>
                        <a:t>900</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copper</a:t>
                      </a:r>
                    </a:p>
                  </a:txBody>
                  <a:tcPr marL="28575" marR="28575" marT="28575" marB="28575">
                    <a:lnL>
                      <a:noFill/>
                    </a:lnL>
                    <a:lnR>
                      <a:noFill/>
                    </a:lnR>
                    <a:lnT>
                      <a:noFill/>
                    </a:lnT>
                    <a:lnB>
                      <a:noFill/>
                    </a:lnB>
                    <a:solidFill>
                      <a:srgbClr val="FFFFCC"/>
                    </a:solidFill>
                  </a:tcPr>
                </a:tc>
                <a:tc>
                  <a:txBody>
                    <a:bodyPr/>
                    <a:lstStyle/>
                    <a:p>
                      <a:pPr algn="ctr"/>
                      <a:r>
                        <a:rPr lang="en-US">
                          <a:effectLst/>
                        </a:rPr>
                        <a:t>387</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ice</a:t>
                      </a:r>
                    </a:p>
                  </a:txBody>
                  <a:tcPr marL="28575" marR="28575" marT="28575" marB="28575">
                    <a:lnL>
                      <a:noFill/>
                    </a:lnL>
                    <a:lnR>
                      <a:noFill/>
                    </a:lnR>
                    <a:lnT>
                      <a:noFill/>
                    </a:lnT>
                    <a:lnB>
                      <a:noFill/>
                    </a:lnB>
                    <a:solidFill>
                      <a:srgbClr val="FFFFCC"/>
                    </a:solidFill>
                  </a:tcPr>
                </a:tc>
                <a:tc>
                  <a:txBody>
                    <a:bodyPr/>
                    <a:lstStyle/>
                    <a:p>
                      <a:pPr algn="ctr"/>
                      <a:r>
                        <a:rPr lang="en-US">
                          <a:effectLst/>
                        </a:rPr>
                        <a:t>2,060</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lead</a:t>
                      </a:r>
                    </a:p>
                  </a:txBody>
                  <a:tcPr marL="28575" marR="28575" marT="28575" marB="28575">
                    <a:lnL>
                      <a:noFill/>
                    </a:lnL>
                    <a:lnR>
                      <a:noFill/>
                    </a:lnR>
                    <a:lnT>
                      <a:noFill/>
                    </a:lnT>
                    <a:lnB>
                      <a:noFill/>
                    </a:lnB>
                    <a:solidFill>
                      <a:srgbClr val="FFFFCC"/>
                    </a:solidFill>
                  </a:tcPr>
                </a:tc>
                <a:tc>
                  <a:txBody>
                    <a:bodyPr/>
                    <a:lstStyle/>
                    <a:p>
                      <a:pPr algn="ctr"/>
                      <a:r>
                        <a:rPr lang="en-US">
                          <a:effectLst/>
                        </a:rPr>
                        <a:t>128</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silver</a:t>
                      </a:r>
                    </a:p>
                  </a:txBody>
                  <a:tcPr marL="28575" marR="28575" marT="28575" marB="28575">
                    <a:lnL>
                      <a:noFill/>
                    </a:lnL>
                    <a:lnR>
                      <a:noFill/>
                    </a:lnR>
                    <a:lnT>
                      <a:noFill/>
                    </a:lnT>
                    <a:lnB>
                      <a:noFill/>
                    </a:lnB>
                    <a:solidFill>
                      <a:srgbClr val="FFFFCC"/>
                    </a:solidFill>
                  </a:tcPr>
                </a:tc>
                <a:tc>
                  <a:txBody>
                    <a:bodyPr/>
                    <a:lstStyle/>
                    <a:p>
                      <a:pPr algn="ctr"/>
                      <a:r>
                        <a:rPr lang="en-US">
                          <a:effectLst/>
                        </a:rPr>
                        <a:t>235</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ethyl alcohol</a:t>
                      </a:r>
                    </a:p>
                  </a:txBody>
                  <a:tcPr marL="28575" marR="28575" marT="28575" marB="28575">
                    <a:lnL>
                      <a:noFill/>
                    </a:lnL>
                    <a:lnR>
                      <a:noFill/>
                    </a:lnR>
                    <a:lnT>
                      <a:noFill/>
                    </a:lnT>
                    <a:lnB>
                      <a:noFill/>
                    </a:lnB>
                    <a:solidFill>
                      <a:srgbClr val="FFFFCC"/>
                    </a:solidFill>
                  </a:tcPr>
                </a:tc>
                <a:tc>
                  <a:txBody>
                    <a:bodyPr/>
                    <a:lstStyle/>
                    <a:p>
                      <a:pPr algn="ctr"/>
                      <a:r>
                        <a:rPr lang="en-US">
                          <a:effectLst/>
                        </a:rPr>
                        <a:t>2450</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mercury</a:t>
                      </a:r>
                    </a:p>
                  </a:txBody>
                  <a:tcPr marL="28575" marR="28575" marT="28575" marB="28575">
                    <a:lnL>
                      <a:noFill/>
                    </a:lnL>
                    <a:lnR>
                      <a:noFill/>
                    </a:lnR>
                    <a:lnT>
                      <a:noFill/>
                    </a:lnT>
                    <a:lnB>
                      <a:noFill/>
                    </a:lnB>
                    <a:solidFill>
                      <a:srgbClr val="FFFFCC"/>
                    </a:solidFill>
                  </a:tcPr>
                </a:tc>
                <a:tc>
                  <a:txBody>
                    <a:bodyPr/>
                    <a:lstStyle/>
                    <a:p>
                      <a:pPr algn="ctr"/>
                      <a:r>
                        <a:rPr lang="en-US">
                          <a:effectLst/>
                        </a:rPr>
                        <a:t>138</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water</a:t>
                      </a:r>
                    </a:p>
                  </a:txBody>
                  <a:tcPr marL="28575" marR="28575" marT="28575" marB="28575">
                    <a:lnL>
                      <a:noFill/>
                    </a:lnL>
                    <a:lnR>
                      <a:noFill/>
                    </a:lnR>
                    <a:lnT>
                      <a:noFill/>
                    </a:lnT>
                    <a:lnB>
                      <a:noFill/>
                    </a:lnB>
                    <a:solidFill>
                      <a:srgbClr val="FFFFCC"/>
                    </a:solidFill>
                  </a:tcPr>
                </a:tc>
                <a:tc>
                  <a:txBody>
                    <a:bodyPr/>
                    <a:lstStyle/>
                    <a:p>
                      <a:pPr algn="ctr"/>
                      <a:r>
                        <a:rPr lang="en-US">
                          <a:effectLst/>
                        </a:rPr>
                        <a:t>4186</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air</a:t>
                      </a:r>
                    </a:p>
                  </a:txBody>
                  <a:tcPr marL="28575" marR="28575" marT="28575" marB="28575">
                    <a:lnL>
                      <a:noFill/>
                    </a:lnL>
                    <a:lnR>
                      <a:noFill/>
                    </a:lnR>
                    <a:lnT>
                      <a:noFill/>
                    </a:lnT>
                    <a:lnB>
                      <a:noFill/>
                    </a:lnB>
                    <a:solidFill>
                      <a:srgbClr val="FFFFCC"/>
                    </a:solidFill>
                  </a:tcPr>
                </a:tc>
                <a:tc>
                  <a:txBody>
                    <a:bodyPr/>
                    <a:lstStyle/>
                    <a:p>
                      <a:pPr algn="ctr"/>
                      <a:r>
                        <a:rPr lang="en-US">
                          <a:effectLst/>
                        </a:rPr>
                        <a:t>1005</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oxygen</a:t>
                      </a:r>
                    </a:p>
                  </a:txBody>
                  <a:tcPr marL="28575" marR="28575" marT="28575" marB="28575">
                    <a:lnL>
                      <a:noFill/>
                    </a:lnL>
                    <a:lnR>
                      <a:noFill/>
                    </a:lnR>
                    <a:lnT>
                      <a:noFill/>
                    </a:lnT>
                    <a:lnB>
                      <a:noFill/>
                    </a:lnB>
                    <a:solidFill>
                      <a:srgbClr val="FFFFCC"/>
                    </a:solidFill>
                  </a:tcPr>
                </a:tc>
                <a:tc>
                  <a:txBody>
                    <a:bodyPr/>
                    <a:lstStyle/>
                    <a:p>
                      <a:pPr algn="ctr"/>
                      <a:r>
                        <a:rPr lang="en-US">
                          <a:effectLst/>
                        </a:rPr>
                        <a:t>912</a:t>
                      </a:r>
                    </a:p>
                  </a:txBody>
                  <a:tcPr marL="28575" marR="28575" marT="28575" marB="28575">
                    <a:lnL>
                      <a:noFill/>
                    </a:lnL>
                    <a:lnR>
                      <a:noFill/>
                    </a:lnR>
                    <a:lnT>
                      <a:noFill/>
                    </a:lnT>
                    <a:lnB>
                      <a:noFill/>
                    </a:lnB>
                    <a:solidFill>
                      <a:srgbClr val="FFFFCC"/>
                    </a:solidFill>
                  </a:tcPr>
                </a:tc>
              </a:tr>
              <a:tr h="209550">
                <a:tc>
                  <a:txBody>
                    <a:bodyPr/>
                    <a:lstStyle/>
                    <a:p>
                      <a:pPr algn="ctr"/>
                      <a:r>
                        <a:rPr lang="en-US">
                          <a:effectLst/>
                        </a:rPr>
                        <a:t>steam</a:t>
                      </a:r>
                    </a:p>
                  </a:txBody>
                  <a:tcPr marL="28575" marR="28575" marT="28575" marB="28575">
                    <a:lnL>
                      <a:noFill/>
                    </a:lnL>
                    <a:lnR>
                      <a:noFill/>
                    </a:lnR>
                    <a:lnT>
                      <a:noFill/>
                    </a:lnT>
                    <a:lnB>
                      <a:noFill/>
                    </a:lnB>
                    <a:solidFill>
                      <a:srgbClr val="FFFFCC"/>
                    </a:solidFill>
                  </a:tcPr>
                </a:tc>
                <a:tc>
                  <a:txBody>
                    <a:bodyPr/>
                    <a:lstStyle/>
                    <a:p>
                      <a:pPr algn="ctr"/>
                      <a:r>
                        <a:rPr lang="en-US" dirty="0">
                          <a:effectLst/>
                        </a:rPr>
                        <a:t>2009</a:t>
                      </a:r>
                    </a:p>
                  </a:txBody>
                  <a:tcPr marL="28575" marR="28575" marT="28575" marB="28575">
                    <a:lnL>
                      <a:noFill/>
                    </a:lnL>
                    <a:lnR>
                      <a:noFill/>
                    </a:lnR>
                    <a:lnT>
                      <a:noFill/>
                    </a:lnT>
                    <a:lnB>
                      <a:noFill/>
                    </a:lnB>
                    <a:solidFill>
                      <a:srgbClr val="FFFFCC"/>
                    </a:solidFill>
                  </a:tcPr>
                </a:tc>
              </a:tr>
            </a:tbl>
          </a:graphicData>
        </a:graphic>
      </p:graphicFrame>
    </p:spTree>
    <p:extLst>
      <p:ext uri="{BB962C8B-B14F-4D97-AF65-F5344CB8AC3E}">
        <p14:creationId xmlns:p14="http://schemas.microsoft.com/office/powerpoint/2010/main" val="34349892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Refrigerator</a:t>
            </a:r>
            <a:endParaRPr lang="en-US" dirty="0"/>
          </a:p>
        </p:txBody>
      </p:sp>
      <p:sp>
        <p:nvSpPr>
          <p:cNvPr id="3" name="Content Placeholder 2"/>
          <p:cNvSpPr>
            <a:spLocks noGrp="1"/>
          </p:cNvSpPr>
          <p:nvPr>
            <p:ph idx="1"/>
          </p:nvPr>
        </p:nvSpPr>
        <p:spPr/>
        <p:txBody>
          <a:bodyPr/>
          <a:lstStyle/>
          <a:p>
            <a:r>
              <a:rPr lang="en-US" dirty="0" smtClean="0"/>
              <a:t>Definition of COP</a:t>
            </a:r>
          </a:p>
          <a:p>
            <a:r>
              <a:rPr lang="en-US" dirty="0" smtClean="0"/>
              <a:t>A Carnot cycle of efficiency e=0.3 is run in reverse as a refrigerator. What is the corresponding COP? How much heat is extracted in 1 cycle if the work input is 7 kJ in one cycle?</a:t>
            </a:r>
            <a:endParaRPr lang="en-US" dirty="0"/>
          </a:p>
        </p:txBody>
      </p:sp>
    </p:spTree>
    <p:extLst>
      <p:ext uri="{BB962C8B-B14F-4D97-AF65-F5344CB8AC3E}">
        <p14:creationId xmlns:p14="http://schemas.microsoft.com/office/powerpoint/2010/main" val="17796111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 cycle: gas internal combustion engine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5776784" cy="4435133"/>
              </a:xfrm>
            </p:spPr>
            <p:txBody>
              <a:bodyPr>
                <a:normAutofit/>
              </a:bodyPr>
              <a:lstStyle/>
              <a:p>
                <a:r>
                  <a:rPr lang="en-US" dirty="0" smtClean="0"/>
                  <a:t>Heat is injected at T</a:t>
                </a:r>
                <a:r>
                  <a:rPr lang="en-US" baseline="-25000" dirty="0" smtClean="0"/>
                  <a:t>2</a:t>
                </a:r>
                <a:r>
                  <a:rPr lang="en-US" dirty="0" smtClean="0"/>
                  <a:t> and extracted at T</a:t>
                </a:r>
                <a:r>
                  <a:rPr lang="en-US" baseline="-25000" dirty="0" smtClean="0"/>
                  <a:t>1</a:t>
                </a:r>
                <a:r>
                  <a:rPr lang="en-US" dirty="0" smtClean="0"/>
                  <a:t>.</a:t>
                </a:r>
              </a:p>
              <a:p>
                <a:r>
                  <a:rPr lang="en-US" dirty="0" smtClean="0"/>
                  <a:t>T</a:t>
                </a:r>
                <a:r>
                  <a:rPr lang="en-US" baseline="-25000" dirty="0" smtClean="0"/>
                  <a:t>2</a:t>
                </a:r>
                <a:r>
                  <a:rPr lang="en-US" dirty="0" smtClean="0"/>
                  <a:t> and T</a:t>
                </a:r>
                <a:r>
                  <a:rPr lang="en-US" baseline="-25000" dirty="0" smtClean="0"/>
                  <a:t>1</a:t>
                </a:r>
                <a:r>
                  <a:rPr lang="en-US" dirty="0" smtClean="0"/>
                  <a:t> can be found by adiabatic compression of an ideal gas. (Homework)</a:t>
                </a:r>
              </a:p>
              <a:p>
                <a:r>
                  <a:rPr lang="en-US" dirty="0" smtClean="0"/>
                  <a:t>Final result</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=1−</m:t>
                      </m:r>
                      <m:f>
                        <m:fPr>
                          <m:ctrlPr>
                            <a:rPr lang="en-US" i="1">
                              <a:latin typeface="Cambria Math"/>
                            </a:rPr>
                          </m:ctrlPr>
                        </m:fPr>
                        <m:num>
                          <m:sSubSup>
                            <m:sSubSupPr>
                              <m:ctrlPr>
                                <a:rPr lang="en-US" i="1">
                                  <a:latin typeface="Cambria Math"/>
                                </a:rPr>
                              </m:ctrlPr>
                            </m:sSubSupPr>
                            <m:e>
                              <m:r>
                                <a:rPr lang="en-US" i="1">
                                  <a:latin typeface="Cambria Math" panose="02040503050406030204" pitchFamily="18" charset="0"/>
                                </a:rPr>
                                <m:t>𝑉</m:t>
                              </m:r>
                            </m:e>
                            <m:sub>
                              <m:r>
                                <a:rPr lang="en-US" i="1">
                                  <a:latin typeface="Cambria Math" panose="02040503050406030204" pitchFamily="18" charset="0"/>
                                </a:rPr>
                                <m:t>2</m:t>
                              </m:r>
                            </m:sub>
                            <m:sup>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−1</m:t>
                              </m:r>
                            </m:sup>
                          </m:sSubSup>
                        </m:num>
                        <m:den>
                          <m:sSubSup>
                            <m:sSubSupPr>
                              <m:ctrlPr>
                                <a:rPr lang="en-US" i="1">
                                  <a:latin typeface="Cambria Math"/>
                                </a:rPr>
                              </m:ctrlPr>
                            </m:sSubSupPr>
                            <m:e>
                              <m:r>
                                <a:rPr lang="en-US" i="1">
                                  <a:latin typeface="Cambria Math" panose="02040503050406030204" pitchFamily="18" charset="0"/>
                                </a:rPr>
                                <m:t>𝑉</m:t>
                              </m:r>
                            </m:e>
                            <m:sub>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−1</m:t>
                              </m:r>
                            </m:sup>
                          </m:sSubSup>
                        </m:den>
                      </m:f>
                    </m:oMath>
                  </m:oMathPara>
                </a14:m>
                <a:endParaRPr lang="en-US" dirty="0" smtClean="0"/>
              </a:p>
              <a:p>
                <a:r>
                  <a:rPr lang="en-US" dirty="0" smtClean="0"/>
                  <a:t>Compression 8:1 gives what 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5776784" cy="4435133"/>
              </a:xfrm>
              <a:blipFill rotWithShape="0">
                <a:blip r:embed="rId2"/>
                <a:stretch>
                  <a:fillRect l="-1901" t="-219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6535640" y="1690688"/>
            <a:ext cx="4818160" cy="4920205"/>
          </a:xfrm>
          <a:prstGeom prst="rect">
            <a:avLst/>
          </a:prstGeom>
        </p:spPr>
      </p:pic>
    </p:spTree>
    <p:extLst>
      <p:ext uri="{BB962C8B-B14F-4D97-AF65-F5344CB8AC3E}">
        <p14:creationId xmlns:p14="http://schemas.microsoft.com/office/powerpoint/2010/main" val="5472734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steam engine and the Rankine Cycle</a:t>
            </a:r>
            <a:endParaRPr lang="en-US" dirty="0"/>
          </a:p>
        </p:txBody>
      </p:sp>
      <p:pic>
        <p:nvPicPr>
          <p:cNvPr id="4" name="Picture 3"/>
          <p:cNvPicPr>
            <a:picLocks noChangeAspect="1"/>
          </p:cNvPicPr>
          <p:nvPr/>
        </p:nvPicPr>
        <p:blipFill>
          <a:blip r:embed="rId2"/>
          <a:stretch>
            <a:fillRect/>
          </a:stretch>
        </p:blipFill>
        <p:spPr>
          <a:xfrm>
            <a:off x="8210293" y="1690688"/>
            <a:ext cx="3333750" cy="3238500"/>
          </a:xfrm>
          <a:prstGeom prst="rect">
            <a:avLst/>
          </a:prstGeom>
        </p:spPr>
      </p:pic>
      <p:pic>
        <p:nvPicPr>
          <p:cNvPr id="6" name="Picture 5"/>
          <p:cNvPicPr>
            <a:picLocks noChangeAspect="1"/>
          </p:cNvPicPr>
          <p:nvPr/>
        </p:nvPicPr>
        <p:blipFill>
          <a:blip r:embed="rId3"/>
          <a:stretch>
            <a:fillRect/>
          </a:stretch>
        </p:blipFill>
        <p:spPr>
          <a:xfrm>
            <a:off x="337750" y="1690687"/>
            <a:ext cx="7795275" cy="4026371"/>
          </a:xfrm>
          <a:prstGeom prst="rect">
            <a:avLst/>
          </a:prstGeom>
        </p:spPr>
      </p:pic>
    </p:spTree>
    <p:extLst>
      <p:ext uri="{BB962C8B-B14F-4D97-AF65-F5344CB8AC3E}">
        <p14:creationId xmlns:p14="http://schemas.microsoft.com/office/powerpoint/2010/main" val="5755194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Rankine cycle</a:t>
            </a:r>
            <a:endParaRPr lang="en-US" dirty="0"/>
          </a:p>
        </p:txBody>
      </p:sp>
      <p:sp>
        <p:nvSpPr>
          <p:cNvPr id="3" name="Content Placeholder 2"/>
          <p:cNvSpPr>
            <a:spLocks noGrp="1"/>
          </p:cNvSpPr>
          <p:nvPr>
            <p:ph idx="1"/>
          </p:nvPr>
        </p:nvSpPr>
        <p:spPr/>
        <p:txBody>
          <a:bodyPr/>
          <a:lstStyle/>
          <a:p>
            <a:r>
              <a:rPr lang="en-US" dirty="0" smtClean="0"/>
              <a:t>Between 1 and 2, water from the condenser is pumped to high pressure in the boiler.</a:t>
            </a:r>
          </a:p>
          <a:p>
            <a:r>
              <a:rPr lang="en-US" dirty="0" smtClean="0"/>
              <a:t>Between 2 and 3, water is heated at constant pressure turning from water to steam (at high pressure).</a:t>
            </a:r>
          </a:p>
          <a:p>
            <a:r>
              <a:rPr lang="en-US" dirty="0" smtClean="0"/>
              <a:t>Between 3 and 4, the steam passes (adiabatically) through the turbine doing work, cooling, and ending up at the starting pressure in the condenser.</a:t>
            </a:r>
          </a:p>
          <a:p>
            <a:r>
              <a:rPr lang="en-US" dirty="0" smtClean="0"/>
              <a:t>Further cooling in the condenser, and then round we go again!</a:t>
            </a:r>
          </a:p>
          <a:p>
            <a:pPr marL="0" indent="0">
              <a:buNone/>
            </a:pPr>
            <a:endParaRPr lang="en-US" dirty="0"/>
          </a:p>
        </p:txBody>
      </p:sp>
    </p:spTree>
    <p:extLst>
      <p:ext uri="{BB962C8B-B14F-4D97-AF65-F5344CB8AC3E}">
        <p14:creationId xmlns:p14="http://schemas.microsoft.com/office/powerpoint/2010/main" val="31734478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Steam Engine Efficiency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767960"/>
                <a:ext cx="10515600" cy="4351338"/>
              </a:xfrm>
            </p:spPr>
            <p:txBody>
              <a:bodyPr>
                <a:normAutofit lnSpcReduction="10000"/>
              </a:bodyPr>
              <a:lstStyle/>
              <a:p>
                <a:r>
                  <a:rPr lang="en-US" dirty="0" smtClean="0"/>
                  <a:t>The working medium (water/steam) changes phase during the cycle. We cannot do a simple PV analysis. </a:t>
                </a:r>
              </a:p>
              <a:p>
                <a:r>
                  <a:rPr lang="en-US" dirty="0" smtClean="0"/>
                  <a:t>Use Enthalpy.</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=1−</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𝐶</m:t>
                              </m:r>
                            </m:sub>
                          </m:sSub>
                        </m:num>
                        <m:den>
                          <m:sSub>
                            <m:sSubPr>
                              <m:ctrlPr>
                                <a:rPr lang="en-US" i="1">
                                  <a:latin typeface="Cambria Math"/>
                                </a:rPr>
                              </m:ctrlPr>
                            </m:sSubPr>
                            <m:e>
                              <m:r>
                                <a:rPr lang="en-US" i="1">
                                  <a:latin typeface="Cambria Math" panose="02040503050406030204" pitchFamily="18" charset="0"/>
                                </a:rPr>
                                <m:t>𝑄</m:t>
                              </m:r>
                            </m:e>
                            <m:sub>
                              <m:r>
                                <a:rPr lang="en-US" i="1">
                                  <a:latin typeface="Cambria Math" panose="02040503050406030204" pitchFamily="18" charset="0"/>
                                </a:rPr>
                                <m:t>𝐻</m:t>
                              </m:r>
                            </m:sub>
                          </m:sSub>
                        </m:den>
                      </m:f>
                      <m:r>
                        <a:rPr lang="en-US" i="1">
                          <a:latin typeface="Cambria Math" panose="02040503050406030204" pitchFamily="18" charset="0"/>
                        </a:rPr>
                        <m:t>=1−</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1</m:t>
                              </m:r>
                            </m:sub>
                          </m:sSub>
                        </m:num>
                        <m:den>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2</m:t>
                              </m:r>
                            </m:sub>
                          </m:sSub>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1</m:t>
                              </m:r>
                            </m:sub>
                          </m:sSub>
                        </m:num>
                        <m:den>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1</m:t>
                              </m:r>
                            </m:sub>
                          </m:sSub>
                        </m:den>
                      </m:f>
                    </m:oMath>
                  </m:oMathPara>
                </a14:m>
                <a:endParaRPr lang="en-US" dirty="0"/>
              </a:p>
              <a:p>
                <a:endParaRPr lang="en-US" dirty="0" smtClean="0"/>
              </a:p>
              <a:p>
                <a:r>
                  <a:rPr lang="en-US" dirty="0" smtClean="0"/>
                  <a:t>Example: Cycle starts with water/steam at 0.023 bar where boiling point is 20</a:t>
                </a:r>
                <a:r>
                  <a:rPr lang="en-US" baseline="30000" dirty="0" smtClean="0"/>
                  <a:t>o</a:t>
                </a:r>
                <a:r>
                  <a:rPr lang="en-US" dirty="0" smtClean="0"/>
                  <a:t>C then goes to maximum pressure 300 bars with maximum superheated steam at 600</a:t>
                </a:r>
                <a:r>
                  <a:rPr lang="en-US" baseline="30000" dirty="0" smtClean="0"/>
                  <a:t>o</a:t>
                </a:r>
                <a:r>
                  <a:rPr lang="en-US" dirty="0" smtClean="0"/>
                  <a:t>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767960"/>
                <a:ext cx="10515600" cy="4351338"/>
              </a:xfrm>
              <a:blipFill rotWithShape="0">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9604012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3220995"/>
            <a:ext cx="6293708" cy="362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Steam tables</a:t>
            </a:r>
            <a:endParaRPr lang="en-US" dirty="0"/>
          </a:p>
        </p:txBody>
      </p:sp>
      <p:pic>
        <p:nvPicPr>
          <p:cNvPr id="4" name="Picture 3"/>
          <p:cNvPicPr>
            <a:picLocks noChangeAspect="1"/>
          </p:cNvPicPr>
          <p:nvPr/>
        </p:nvPicPr>
        <p:blipFill>
          <a:blip r:embed="rId2"/>
          <a:stretch>
            <a:fillRect/>
          </a:stretch>
        </p:blipFill>
        <p:spPr>
          <a:xfrm>
            <a:off x="1120344" y="1823897"/>
            <a:ext cx="9455687" cy="4361305"/>
          </a:xfrm>
          <a:prstGeom prst="rect">
            <a:avLst/>
          </a:prstGeom>
        </p:spPr>
      </p:pic>
    </p:spTree>
    <p:extLst>
      <p:ext uri="{BB962C8B-B14F-4D97-AF65-F5344CB8AC3E}">
        <p14:creationId xmlns:p14="http://schemas.microsoft.com/office/powerpoint/2010/main" val="35716868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Steam Tables</a:t>
            </a:r>
            <a:endParaRPr lang="en-US" dirty="0"/>
          </a:p>
        </p:txBody>
      </p:sp>
      <p:pic>
        <p:nvPicPr>
          <p:cNvPr id="4" name="Picture 3"/>
          <p:cNvPicPr>
            <a:picLocks noChangeAspect="1"/>
          </p:cNvPicPr>
          <p:nvPr/>
        </p:nvPicPr>
        <p:blipFill>
          <a:blip r:embed="rId2"/>
          <a:stretch>
            <a:fillRect/>
          </a:stretch>
        </p:blipFill>
        <p:spPr>
          <a:xfrm>
            <a:off x="1886466" y="1263038"/>
            <a:ext cx="7780761" cy="5286043"/>
          </a:xfrm>
          <a:prstGeom prst="rect">
            <a:avLst/>
          </a:prstGeom>
        </p:spPr>
      </p:pic>
    </p:spTree>
    <p:extLst>
      <p:ext uri="{BB962C8B-B14F-4D97-AF65-F5344CB8AC3E}">
        <p14:creationId xmlns:p14="http://schemas.microsoft.com/office/powerpoint/2010/main" val="8025723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Steam engine efficiency</a:t>
            </a:r>
            <a:endParaRPr lang="en-US" dirty="0"/>
          </a:p>
        </p:txBody>
      </p:sp>
      <p:sp>
        <p:nvSpPr>
          <p:cNvPr id="3" name="Content Placeholder 2"/>
          <p:cNvSpPr>
            <a:spLocks noGrp="1"/>
          </p:cNvSpPr>
          <p:nvPr>
            <p:ph idx="1"/>
          </p:nvPr>
        </p:nvSpPr>
        <p:spPr/>
        <p:txBody>
          <a:bodyPr/>
          <a:lstStyle/>
          <a:p>
            <a:r>
              <a:rPr lang="en-US" dirty="0" smtClean="0"/>
              <a:t>From the first table H</a:t>
            </a:r>
            <a:r>
              <a:rPr lang="en-US" baseline="-25000" dirty="0" smtClean="0"/>
              <a:t>1</a:t>
            </a:r>
            <a:r>
              <a:rPr lang="en-US" dirty="0" smtClean="0"/>
              <a:t>=84 kJ</a:t>
            </a:r>
          </a:p>
          <a:p>
            <a:r>
              <a:rPr lang="en-US" dirty="0" smtClean="0"/>
              <a:t>From table 2 H</a:t>
            </a:r>
            <a:r>
              <a:rPr lang="en-US" baseline="-25000" dirty="0" smtClean="0"/>
              <a:t>3</a:t>
            </a:r>
            <a:r>
              <a:rPr lang="en-US" dirty="0" smtClean="0"/>
              <a:t>=3444kJ and S</a:t>
            </a:r>
            <a:r>
              <a:rPr lang="en-US" baseline="-25000" dirty="0" smtClean="0"/>
              <a:t>3</a:t>
            </a:r>
            <a:r>
              <a:rPr lang="en-US" dirty="0" smtClean="0"/>
              <a:t>=6.233kJ/k.</a:t>
            </a:r>
          </a:p>
          <a:p>
            <a:r>
              <a:rPr lang="en-US" dirty="0" smtClean="0"/>
              <a:t>To get the same entropy at H</a:t>
            </a:r>
            <a:r>
              <a:rPr lang="en-US" baseline="-25000" dirty="0" smtClean="0"/>
              <a:t>4</a:t>
            </a:r>
            <a:r>
              <a:rPr lang="en-US" dirty="0" smtClean="0"/>
              <a:t> we look at table 1 and figure out the mix of steam and water to get the same entropy (remember 3 to 4 is adiabatic). That mix is about 70% steam 30% water which gives the final H</a:t>
            </a:r>
            <a:r>
              <a:rPr lang="en-US" baseline="-25000" dirty="0" smtClean="0"/>
              <a:t>4</a:t>
            </a:r>
            <a:r>
              <a:rPr lang="en-US" dirty="0" smtClean="0"/>
              <a:t>=1824 kJ</a:t>
            </a:r>
          </a:p>
          <a:p>
            <a:r>
              <a:rPr lang="en-US" dirty="0" smtClean="0"/>
              <a:t>Final efficiency 48%.</a:t>
            </a:r>
            <a:endParaRPr lang="en-US" dirty="0"/>
          </a:p>
        </p:txBody>
      </p:sp>
    </p:spTree>
    <p:extLst>
      <p:ext uri="{BB962C8B-B14F-4D97-AF65-F5344CB8AC3E}">
        <p14:creationId xmlns:p14="http://schemas.microsoft.com/office/powerpoint/2010/main" val="13620941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Cooling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3783227" cy="4459845"/>
              </a:xfrm>
            </p:spPr>
            <p:txBody>
              <a:bodyPr/>
              <a:lstStyle/>
              <a:p>
                <a:r>
                  <a:rPr lang="en-US" dirty="0" smtClean="0"/>
                  <a:t>The change in velocity of the atom is </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𝑝h𝑜𝑡𝑜𝑛</m:t>
                              </m:r>
                            </m:sub>
                          </m:sSub>
                        </m:num>
                        <m:den>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𝑎𝑡𝑜𝑚</m:t>
                              </m:r>
                            </m:sub>
                          </m:sSub>
                        </m:den>
                      </m:f>
                    </m:oMath>
                  </m:oMathPara>
                </a14:m>
                <a:endParaRPr lang="en-US" dirty="0" smtClean="0"/>
              </a:p>
              <a:p>
                <a:pPr marL="0" indent="0">
                  <a:buNone/>
                </a:pPr>
                <a:endParaRPr lang="en-US" dirty="0"/>
              </a:p>
              <a:p>
                <a:pPr marL="0" indent="0">
                  <a:buNone/>
                </a:pPr>
                <a:r>
                  <a:rPr lang="en-US" dirty="0" smtClean="0"/>
                  <a:t>Where </a:t>
                </a:r>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𝑝h𝑜𝑡𝑜𝑛</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h𝑐</m:t>
                        </m:r>
                      </m:num>
                      <m:den>
                        <m:r>
                          <a:rPr lang="en-US" b="0" i="1" smtClean="0">
                            <a:latin typeface="Cambria Math" panose="02040503050406030204" pitchFamily="18" charset="0"/>
                            <a:ea typeface="Cambria Math" panose="02040503050406030204" pitchFamily="18" charset="0"/>
                          </a:rPr>
                          <m:t>𝜆</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3783227" cy="4459845"/>
              </a:xfrm>
              <a:blipFill rotWithShape="0">
                <a:blip r:embed="rId2"/>
                <a:stretch>
                  <a:fillRect l="-3387" t="-2186" r="-806"/>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959459" y="798147"/>
            <a:ext cx="6336675" cy="5378816"/>
          </a:xfrm>
          <a:prstGeom prst="rect">
            <a:avLst/>
          </a:prstGeom>
        </p:spPr>
      </p:pic>
    </p:spTree>
    <p:extLst>
      <p:ext uri="{BB962C8B-B14F-4D97-AF65-F5344CB8AC3E}">
        <p14:creationId xmlns:p14="http://schemas.microsoft.com/office/powerpoint/2010/main" val="108017921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pump</a:t>
            </a:r>
            <a:endParaRPr lang="en-US" dirty="0"/>
          </a:p>
        </p:txBody>
      </p:sp>
      <p:sp>
        <p:nvSpPr>
          <p:cNvPr id="3" name="Content Placeholder 2"/>
          <p:cNvSpPr>
            <a:spLocks noGrp="1"/>
          </p:cNvSpPr>
          <p:nvPr>
            <p:ph idx="1"/>
          </p:nvPr>
        </p:nvSpPr>
        <p:spPr>
          <a:xfrm>
            <a:off x="477796" y="1446684"/>
            <a:ext cx="6565556" cy="4789359"/>
          </a:xfrm>
        </p:spPr>
        <p:txBody>
          <a:bodyPr/>
          <a:lstStyle/>
          <a:p>
            <a:r>
              <a:rPr lang="en-US" dirty="0" smtClean="0"/>
              <a:t>A heat pump can act to cool or heat.</a:t>
            </a:r>
          </a:p>
          <a:p>
            <a:r>
              <a:rPr lang="en-US" dirty="0" smtClean="0"/>
              <a:t>Used in moderate climates for providing air-conditioning and heating.</a:t>
            </a:r>
          </a:p>
          <a:p>
            <a:r>
              <a:rPr lang="en-US" dirty="0" smtClean="0"/>
              <a:t>Heating: 	COP=Q</a:t>
            </a:r>
            <a:r>
              <a:rPr lang="en-US" baseline="-25000" dirty="0" smtClean="0"/>
              <a:t>H</a:t>
            </a:r>
            <a:r>
              <a:rPr lang="en-US" dirty="0" smtClean="0"/>
              <a:t>/W</a:t>
            </a:r>
          </a:p>
          <a:p>
            <a:r>
              <a:rPr lang="en-US" dirty="0" smtClean="0"/>
              <a:t>Cooling: 	COP=Q</a:t>
            </a:r>
            <a:r>
              <a:rPr lang="en-US" baseline="-25000" dirty="0" smtClean="0"/>
              <a:t>C</a:t>
            </a:r>
            <a:r>
              <a:rPr lang="en-US" dirty="0" smtClean="0"/>
              <a:t>/W</a:t>
            </a:r>
          </a:p>
          <a:p>
            <a:r>
              <a:rPr lang="en-US" dirty="0" smtClean="0"/>
              <a:t>Show that </a:t>
            </a:r>
            <a:r>
              <a:rPr lang="en-US" dirty="0" err="1" smtClean="0"/>
              <a:t>COP</a:t>
            </a:r>
            <a:r>
              <a:rPr lang="en-US" baseline="-25000" dirty="0" err="1" smtClean="0"/>
              <a:t>heat</a:t>
            </a:r>
            <a:r>
              <a:rPr lang="en-US" baseline="-25000" dirty="0" smtClean="0"/>
              <a:t> </a:t>
            </a:r>
            <a:r>
              <a:rPr lang="en-US" dirty="0" smtClean="0"/>
              <a:t>≤ T</a:t>
            </a:r>
            <a:r>
              <a:rPr lang="en-US" baseline="-25000" dirty="0" smtClean="0"/>
              <a:t>H</a:t>
            </a:r>
            <a:r>
              <a:rPr lang="en-US" dirty="0" smtClean="0"/>
              <a:t>/T</a:t>
            </a:r>
            <a:r>
              <a:rPr lang="en-US" baseline="-25000" dirty="0" smtClean="0"/>
              <a:t>H</a:t>
            </a:r>
            <a:r>
              <a:rPr lang="en-US" dirty="0" smtClean="0"/>
              <a:t>-T</a:t>
            </a:r>
            <a:r>
              <a:rPr lang="en-US" baseline="-25000" dirty="0" smtClean="0"/>
              <a:t>C </a:t>
            </a:r>
            <a:r>
              <a:rPr lang="en-US" dirty="0" smtClean="0"/>
              <a:t>based on Carnot efficiency.</a:t>
            </a:r>
          </a:p>
          <a:p>
            <a:r>
              <a:rPr lang="en-US" dirty="0" smtClean="0"/>
              <a:t>What is </a:t>
            </a:r>
            <a:r>
              <a:rPr lang="en-US" dirty="0" err="1" smtClean="0"/>
              <a:t>COP</a:t>
            </a:r>
            <a:r>
              <a:rPr lang="en-US" baseline="-25000" dirty="0" err="1" smtClean="0"/>
              <a:t>heat</a:t>
            </a:r>
            <a:r>
              <a:rPr lang="en-US" dirty="0" smtClean="0"/>
              <a:t> for 0</a:t>
            </a:r>
            <a:r>
              <a:rPr lang="en-US" baseline="30000" dirty="0" smtClean="0"/>
              <a:t>o</a:t>
            </a:r>
            <a:r>
              <a:rPr lang="en-US" dirty="0" smtClean="0"/>
              <a:t>C indoor and 22</a:t>
            </a:r>
            <a:r>
              <a:rPr lang="en-US" baseline="30000" dirty="0" smtClean="0"/>
              <a:t>o</a:t>
            </a:r>
            <a:r>
              <a:rPr lang="en-US" dirty="0" smtClean="0"/>
              <a:t>C indoor temperatures? [Real values 3-6].</a:t>
            </a:r>
          </a:p>
          <a:p>
            <a:r>
              <a:rPr lang="en-US" dirty="0" smtClean="0"/>
              <a:t>What is COP of direct electric heat?</a:t>
            </a:r>
            <a:endParaRPr lang="en-US" dirty="0"/>
          </a:p>
        </p:txBody>
      </p:sp>
      <p:pic>
        <p:nvPicPr>
          <p:cNvPr id="6146" name="Picture 2" descr="File:Heatpump2.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784" y="213048"/>
            <a:ext cx="5071247" cy="260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84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25000" dirty="0" smtClean="0"/>
              <a:t>P</a:t>
            </a:r>
            <a:r>
              <a:rPr lang="en-US" dirty="0" smtClean="0"/>
              <a:t> and C</a:t>
            </a:r>
            <a:r>
              <a:rPr lang="en-US" baseline="-25000" dirty="0" smtClean="0"/>
              <a:t>V</a:t>
            </a:r>
            <a:endParaRPr lang="en-US" baseline="-25000" dirty="0"/>
          </a:p>
        </p:txBody>
      </p:sp>
      <p:sp>
        <p:nvSpPr>
          <p:cNvPr id="3" name="Content Placeholder 2"/>
          <p:cNvSpPr>
            <a:spLocks noGrp="1"/>
          </p:cNvSpPr>
          <p:nvPr>
            <p:ph idx="1"/>
          </p:nvPr>
        </p:nvSpPr>
        <p:spPr/>
        <p:txBody>
          <a:bodyPr/>
          <a:lstStyle/>
          <a:p>
            <a:r>
              <a:rPr lang="en-US" dirty="0" smtClean="0"/>
              <a:t>Heat capacity can be measured for a material at constant volume or constant pressure.</a:t>
            </a:r>
          </a:p>
          <a:p>
            <a:r>
              <a:rPr lang="en-US" dirty="0" smtClean="0"/>
              <a:t>Why might these be different? Imagine an experiment to find the heat capacity of a solid. How about a gas? We will do much with this concept soon.</a:t>
            </a:r>
          </a:p>
          <a:p>
            <a:r>
              <a:rPr lang="en-US" dirty="0" smtClean="0"/>
              <a:t>Which would you expect to be greater, C</a:t>
            </a:r>
            <a:r>
              <a:rPr lang="en-US" baseline="-25000" dirty="0" smtClean="0"/>
              <a:t>P</a:t>
            </a:r>
            <a:r>
              <a:rPr lang="en-US" dirty="0" smtClean="0"/>
              <a:t> or C</a:t>
            </a:r>
            <a:r>
              <a:rPr lang="en-US" baseline="-25000" dirty="0" smtClean="0"/>
              <a:t>V</a:t>
            </a:r>
            <a:r>
              <a:rPr lang="en-US" dirty="0" smtClean="0"/>
              <a:t>?</a:t>
            </a:r>
            <a:endParaRPr lang="en-US" dirty="0"/>
          </a:p>
        </p:txBody>
      </p:sp>
    </p:spTree>
    <p:extLst>
      <p:ext uri="{BB962C8B-B14F-4D97-AF65-F5344CB8AC3E}">
        <p14:creationId xmlns:p14="http://schemas.microsoft.com/office/powerpoint/2010/main" val="249006663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Thermodynamic Potentials</a:t>
            </a:r>
            <a:endParaRPr lang="en-US" dirty="0"/>
          </a:p>
        </p:txBody>
      </p:sp>
      <p:sp>
        <p:nvSpPr>
          <p:cNvPr id="3" name="Content Placeholder 2"/>
          <p:cNvSpPr>
            <a:spLocks noGrp="1"/>
          </p:cNvSpPr>
          <p:nvPr>
            <p:ph idx="1"/>
          </p:nvPr>
        </p:nvSpPr>
        <p:spPr/>
        <p:txBody>
          <a:bodyPr/>
          <a:lstStyle/>
          <a:p>
            <a:r>
              <a:rPr lang="en-US" dirty="0" smtClean="0"/>
              <a:t>Two potentials have already been considered : Internal energy U and Enthalpy H.</a:t>
            </a:r>
          </a:p>
          <a:p>
            <a:r>
              <a:rPr lang="en-US" dirty="0" smtClean="0"/>
              <a:t>Two new potentials</a:t>
            </a:r>
          </a:p>
          <a:p>
            <a:pPr lvl="1"/>
            <a:r>
              <a:rPr lang="en-US" dirty="0" smtClean="0"/>
              <a:t>Helmholtz Free Energy 	F</a:t>
            </a:r>
          </a:p>
          <a:p>
            <a:pPr lvl="1"/>
            <a:r>
              <a:rPr lang="en-US" dirty="0" smtClean="0"/>
              <a:t>Gibbs Free Energy G</a:t>
            </a:r>
          </a:p>
          <a:p>
            <a:r>
              <a:rPr lang="en-US" dirty="0" smtClean="0"/>
              <a:t>Both have units of Joules.</a:t>
            </a:r>
          </a:p>
          <a:p>
            <a:r>
              <a:rPr lang="en-US" dirty="0" smtClean="0"/>
              <a:t>Why these other potentials?</a:t>
            </a:r>
          </a:p>
          <a:p>
            <a:pPr lvl="1"/>
            <a:r>
              <a:rPr lang="en-US" dirty="0" smtClean="0"/>
              <a:t>Why did we introduce enthalpy H?</a:t>
            </a:r>
          </a:p>
          <a:p>
            <a:pPr lvl="1"/>
            <a:r>
              <a:rPr lang="en-US" dirty="0" smtClean="0"/>
              <a:t>U and H are good for cyclic processes, but many processes are non-cyclic e.g. chemical reactions.</a:t>
            </a:r>
            <a:endParaRPr lang="en-US" dirty="0"/>
          </a:p>
        </p:txBody>
      </p:sp>
    </p:spTree>
    <p:extLst>
      <p:ext uri="{BB962C8B-B14F-4D97-AF65-F5344CB8AC3E}">
        <p14:creationId xmlns:p14="http://schemas.microsoft.com/office/powerpoint/2010/main" val="114536475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these other potentials</a:t>
            </a:r>
            <a:r>
              <a:rPr lang="en-US" dirty="0" smtClean="0"/>
              <a:t>?</a:t>
            </a:r>
            <a:endParaRPr lang="en-US" dirty="0"/>
          </a:p>
        </p:txBody>
      </p:sp>
      <p:sp>
        <p:nvSpPr>
          <p:cNvPr id="3" name="Content Placeholder 2"/>
          <p:cNvSpPr>
            <a:spLocks noGrp="1"/>
          </p:cNvSpPr>
          <p:nvPr>
            <p:ph idx="1"/>
          </p:nvPr>
        </p:nvSpPr>
        <p:spPr/>
        <p:txBody>
          <a:bodyPr/>
          <a:lstStyle/>
          <a:p>
            <a:r>
              <a:rPr lang="en-US" dirty="0"/>
              <a:t>Why did we introduce enthalpy H?</a:t>
            </a:r>
          </a:p>
          <a:p>
            <a:r>
              <a:rPr lang="en-US" dirty="0"/>
              <a:t>U and H are good for cyclic processes, but many processes are non-cyclic e.g. chemical reactions</a:t>
            </a:r>
            <a:r>
              <a:rPr lang="en-US" dirty="0" smtClean="0"/>
              <a:t>.</a:t>
            </a:r>
          </a:p>
          <a:p>
            <a:r>
              <a:rPr lang="en-US" dirty="0" smtClean="0"/>
              <a:t>F and G exist to try to address two questions</a:t>
            </a:r>
          </a:p>
          <a:p>
            <a:pPr marL="914400" lvl="1" indent="-457200">
              <a:buFont typeface="+mj-lt"/>
              <a:buAutoNum type="arabicPeriod"/>
            </a:pPr>
            <a:r>
              <a:rPr lang="en-US" dirty="0" smtClean="0"/>
              <a:t>Is the system stable or how does it move towards equilibrium?</a:t>
            </a:r>
          </a:p>
          <a:p>
            <a:pPr marL="914400" lvl="1" indent="-457200">
              <a:buFont typeface="+mj-lt"/>
              <a:buAutoNum type="arabicPeriod"/>
            </a:pPr>
            <a:r>
              <a:rPr lang="en-US" dirty="0" smtClean="0"/>
              <a:t>How much work can we extract from the system?</a:t>
            </a:r>
            <a:endParaRPr lang="en-US" dirty="0"/>
          </a:p>
          <a:p>
            <a:endParaRPr lang="en-US" dirty="0"/>
          </a:p>
        </p:txBody>
      </p:sp>
    </p:spTree>
    <p:extLst>
      <p:ext uri="{BB962C8B-B14F-4D97-AF65-F5344CB8AC3E}">
        <p14:creationId xmlns:p14="http://schemas.microsoft.com/office/powerpoint/2010/main" val="20741733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Helmholtz Free energy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lgn="ctr">
                  <a:buNone/>
                </a:pPr>
                <a:r>
                  <a:rPr lang="en-US" sz="3200" dirty="0" smtClean="0"/>
                  <a:t>F=U-TS</a:t>
                </a:r>
              </a:p>
              <a:p>
                <a:r>
                  <a:rPr lang="en-US" dirty="0" smtClean="0"/>
                  <a:t>Total energy to create a system (U) minus the heat energy to create that system extracted (for free) from the reservoir provided by the environment at temperature T.</a:t>
                </a:r>
              </a:p>
              <a:p>
                <a:r>
                  <a:rPr lang="en-US" dirty="0" smtClean="0"/>
                  <a:t>Any change at </a:t>
                </a:r>
                <a:r>
                  <a:rPr lang="en-US" u="sng" dirty="0" smtClean="0"/>
                  <a:t>constant T</a:t>
                </a:r>
                <a:r>
                  <a:rPr lang="en-US" dirty="0" smtClean="0"/>
                  <a:t> gives a change in F</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𝐹</m:t>
                      </m:r>
                      <m:r>
                        <a:rPr lang="en-US" b="0" i="1" smtClean="0">
                          <a:latin typeface="Cambria Math"/>
                          <a:ea typeface="Cambria Math"/>
                        </a:rPr>
                        <m:t>=∆</m:t>
                      </m:r>
                      <m:r>
                        <a:rPr lang="en-US" b="0" i="1" smtClean="0">
                          <a:latin typeface="Cambria Math"/>
                          <a:ea typeface="Cambria Math"/>
                        </a:rPr>
                        <m:t>𝑈</m:t>
                      </m:r>
                      <m:r>
                        <a:rPr lang="en-US" b="0" i="1" smtClean="0">
                          <a:latin typeface="Cambria Math"/>
                          <a:ea typeface="Cambria Math"/>
                        </a:rPr>
                        <m:t>−</m:t>
                      </m:r>
                      <m:r>
                        <a:rPr lang="en-US" b="0" i="1" smtClean="0">
                          <a:latin typeface="Cambria Math"/>
                          <a:ea typeface="Cambria Math"/>
                        </a:rPr>
                        <m:t>𝑇</m:t>
                      </m:r>
                      <m:r>
                        <a:rPr lang="en-US" b="0" i="1" smtClean="0">
                          <a:latin typeface="Cambria Math"/>
                          <a:ea typeface="Cambria Math"/>
                        </a:rPr>
                        <m:t>∆</m:t>
                      </m:r>
                      <m:r>
                        <a:rPr lang="en-US" b="0" i="1" smtClean="0">
                          <a:latin typeface="Cambria Math"/>
                          <a:ea typeface="Cambria Math"/>
                        </a:rPr>
                        <m:t>𝑆</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b="0" i="1" smtClean="0">
                          <a:latin typeface="Cambria Math"/>
                          <a:ea typeface="Cambria Math"/>
                        </a:rPr>
                        <m:t>𝐹</m:t>
                      </m:r>
                      <m:r>
                        <a:rPr lang="en-US" b="0" i="1" smtClean="0">
                          <a:latin typeface="Cambria Math"/>
                          <a:ea typeface="Cambria Math"/>
                        </a:rPr>
                        <m:t>=</m:t>
                      </m:r>
                      <m:r>
                        <a:rPr lang="en-US" b="0" i="1" smtClean="0">
                          <a:latin typeface="Cambria Math"/>
                          <a:ea typeface="Cambria Math"/>
                        </a:rPr>
                        <m:t>𝑄</m:t>
                      </m:r>
                      <m:r>
                        <a:rPr lang="en-US" b="0" i="1" smtClean="0">
                          <a:latin typeface="Cambria Math"/>
                          <a:ea typeface="Cambria Math"/>
                        </a:rPr>
                        <m:t>+</m:t>
                      </m:r>
                      <m:r>
                        <a:rPr lang="en-US" b="0" i="1" smtClean="0">
                          <a:latin typeface="Cambria Math"/>
                          <a:ea typeface="Cambria Math"/>
                        </a:rPr>
                        <m:t>𝑊</m:t>
                      </m:r>
                      <m:r>
                        <a:rPr lang="en-US" b="0" i="1" smtClean="0">
                          <a:latin typeface="Cambria Math"/>
                          <a:ea typeface="Cambria Math"/>
                        </a:rPr>
                        <m:t>−</m:t>
                      </m:r>
                      <m:r>
                        <a:rPr lang="en-US" b="0" i="1" smtClean="0">
                          <a:latin typeface="Cambria Math"/>
                          <a:ea typeface="Cambria Math"/>
                        </a:rPr>
                        <m:t>𝑇</m:t>
                      </m:r>
                      <m:r>
                        <a:rPr lang="en-US" b="0" i="1" smtClean="0">
                          <a:latin typeface="Cambria Math"/>
                          <a:ea typeface="Cambria Math"/>
                        </a:rPr>
                        <m:t>∆</m:t>
                      </m:r>
                      <m:r>
                        <a:rPr lang="en-US" b="0" i="1" smtClean="0">
                          <a:latin typeface="Cambria Math"/>
                          <a:ea typeface="Cambria Math"/>
                        </a:rPr>
                        <m:t>𝑆</m:t>
                      </m:r>
                    </m:oMath>
                  </m:oMathPara>
                </a14:m>
                <a:endParaRPr lang="en-US" dirty="0" smtClean="0"/>
              </a:p>
              <a:p>
                <a:r>
                  <a:rPr lang="en-US" dirty="0" smtClean="0"/>
                  <a:t>If no </a:t>
                </a:r>
                <a:r>
                  <a:rPr lang="en-US" b="1" dirty="0" smtClean="0"/>
                  <a:t>new</a:t>
                </a:r>
                <a:r>
                  <a:rPr lang="en-US" dirty="0" smtClean="0"/>
                  <a:t> entropy is created then  Q=T</a:t>
                </a:r>
                <a:r>
                  <a:rPr lang="en-US" dirty="0" smtClean="0">
                    <a:latin typeface="Symbol" pitchFamily="18" charset="2"/>
                  </a:rPr>
                  <a:t>D</a:t>
                </a:r>
                <a:r>
                  <a:rPr lang="en-US" dirty="0" smtClean="0"/>
                  <a:t>S and </a:t>
                </a:r>
                <a:r>
                  <a:rPr lang="en-US" dirty="0" smtClean="0">
                    <a:latin typeface="Symbol" pitchFamily="18" charset="2"/>
                  </a:rPr>
                  <a:t>D</a:t>
                </a:r>
                <a:r>
                  <a:rPr lang="en-US" dirty="0" smtClean="0"/>
                  <a:t>F=W.</a:t>
                </a:r>
              </a:p>
              <a:p>
                <a:r>
                  <a:rPr lang="en-US" dirty="0" smtClean="0"/>
                  <a:t>Because entropy increases </a:t>
                </a:r>
                <a:r>
                  <a:rPr lang="en-US" dirty="0" smtClean="0">
                    <a:latin typeface="Symbol" pitchFamily="18" charset="2"/>
                  </a:rPr>
                  <a:t>D</a:t>
                </a:r>
                <a:r>
                  <a:rPr lang="en-US" dirty="0" smtClean="0"/>
                  <a:t>F ≤ W.</a:t>
                </a:r>
              </a:p>
              <a:p>
                <a:r>
                  <a:rPr lang="en-US" dirty="0" smtClean="0"/>
                  <a:t>F is the energy provided as work to create the system from nothing.</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782" b="-2381"/>
                </a:stretch>
              </a:blipFill>
            </p:spPr>
            <p:txBody>
              <a:bodyPr/>
              <a:lstStyle/>
              <a:p>
                <a:r>
                  <a:rPr lang="en-US">
                    <a:noFill/>
                  </a:rPr>
                  <a:t> </a:t>
                </a:r>
              </a:p>
            </p:txBody>
          </p:sp>
        </mc:Fallback>
      </mc:AlternateContent>
    </p:spTree>
    <p:extLst>
      <p:ext uri="{BB962C8B-B14F-4D97-AF65-F5344CB8AC3E}">
        <p14:creationId xmlns:p14="http://schemas.microsoft.com/office/powerpoint/2010/main" val="8112140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 Free Energy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lgn="ctr">
                  <a:buNone/>
                </a:pPr>
                <a:r>
                  <a:rPr lang="en-US" dirty="0" smtClean="0"/>
                  <a:t>G=U-TS+PV</a:t>
                </a:r>
              </a:p>
              <a:p>
                <a:r>
                  <a:rPr lang="en-US" dirty="0" smtClean="0"/>
                  <a:t>If we have constant pressure and constant temperature then the change in G is the energy to create the system minus the heat from the environment and accounting for the work done by the constant pressure environment.</a:t>
                </a:r>
              </a:p>
              <a:p>
                <a14:m>
                  <m:oMath xmlns:m="http://schemas.openxmlformats.org/officeDocument/2006/math">
                    <m:r>
                      <a:rPr lang="en-US" i="1" smtClean="0">
                        <a:latin typeface="Cambria Math"/>
                        <a:ea typeface="Cambria Math"/>
                      </a:rPr>
                      <m:t>∆</m:t>
                    </m:r>
                    <m:r>
                      <a:rPr lang="en-US" b="0" i="1" smtClean="0">
                        <a:latin typeface="Cambria Math"/>
                        <a:ea typeface="Cambria Math"/>
                      </a:rPr>
                      <m:t>𝐺</m:t>
                    </m:r>
                    <m:r>
                      <a:rPr lang="en-US" b="0" i="1" smtClean="0">
                        <a:latin typeface="Cambria Math"/>
                        <a:ea typeface="Cambria Math"/>
                      </a:rPr>
                      <m:t>=∆</m:t>
                    </m:r>
                    <m:r>
                      <a:rPr lang="en-US" b="0" i="1" smtClean="0">
                        <a:latin typeface="Cambria Math"/>
                        <a:ea typeface="Cambria Math"/>
                      </a:rPr>
                      <m:t>𝑈</m:t>
                    </m:r>
                    <m:r>
                      <a:rPr lang="en-US" b="0" i="1" smtClean="0">
                        <a:latin typeface="Cambria Math"/>
                        <a:ea typeface="Cambria Math"/>
                      </a:rPr>
                      <m:t>−</m:t>
                    </m:r>
                    <m:r>
                      <a:rPr lang="en-US" b="0" i="1" smtClean="0">
                        <a:latin typeface="Cambria Math"/>
                        <a:ea typeface="Cambria Math"/>
                      </a:rPr>
                      <m:t>𝑇</m:t>
                    </m:r>
                    <m:r>
                      <a:rPr lang="en-US" b="0" i="1" smtClean="0">
                        <a:latin typeface="Cambria Math"/>
                        <a:ea typeface="Cambria Math"/>
                      </a:rPr>
                      <m:t>∆</m:t>
                    </m:r>
                    <m:r>
                      <a:rPr lang="en-US" b="0" i="1" smtClean="0">
                        <a:latin typeface="Cambria Math"/>
                        <a:ea typeface="Cambria Math"/>
                      </a:rPr>
                      <m:t>𝑆</m:t>
                    </m:r>
                    <m:r>
                      <a:rPr lang="en-US" b="0" i="1" smtClean="0">
                        <a:latin typeface="Cambria Math"/>
                        <a:ea typeface="Cambria Math"/>
                      </a:rPr>
                      <m:t>+</m:t>
                    </m:r>
                    <m:r>
                      <a:rPr lang="en-US" b="0" i="1" smtClean="0">
                        <a:latin typeface="Cambria Math"/>
                        <a:ea typeface="Cambria Math"/>
                      </a:rPr>
                      <m:t>𝑃</m:t>
                    </m:r>
                    <m:r>
                      <a:rPr lang="en-US" b="0" i="1" smtClean="0">
                        <a:latin typeface="Cambria Math"/>
                        <a:ea typeface="Cambria Math"/>
                      </a:rPr>
                      <m:t>∆</m:t>
                    </m:r>
                    <m:r>
                      <a:rPr lang="en-US" b="0" i="1" smtClean="0">
                        <a:latin typeface="Cambria Math"/>
                        <a:ea typeface="Cambria Math"/>
                      </a:rPr>
                      <m:t>𝑉</m:t>
                    </m:r>
                    <m:r>
                      <a:rPr lang="en-US" b="0" i="1" smtClean="0">
                        <a:latin typeface="Cambria Math"/>
                        <a:ea typeface="Cambria Math"/>
                      </a:rPr>
                      <m:t>=</m:t>
                    </m:r>
                    <m:r>
                      <a:rPr lang="en-US" b="0" i="1" smtClean="0">
                        <a:latin typeface="Cambria Math"/>
                        <a:ea typeface="Cambria Math"/>
                      </a:rPr>
                      <m:t>𝑄</m:t>
                    </m:r>
                    <m:r>
                      <a:rPr lang="en-US" b="0" i="1" smtClean="0">
                        <a:latin typeface="Cambria Math"/>
                        <a:ea typeface="Cambria Math"/>
                      </a:rPr>
                      <m:t>+</m:t>
                    </m:r>
                    <m:r>
                      <a:rPr lang="en-US" b="0" i="1" smtClean="0">
                        <a:latin typeface="Cambria Math"/>
                        <a:ea typeface="Cambria Math"/>
                      </a:rPr>
                      <m:t>𝑊</m:t>
                    </m:r>
                    <m:r>
                      <a:rPr lang="en-US" b="0" i="1" smtClean="0">
                        <a:latin typeface="Cambria Math"/>
                        <a:ea typeface="Cambria Math"/>
                      </a:rPr>
                      <m:t>−</m:t>
                    </m:r>
                    <m:r>
                      <a:rPr lang="en-US" b="0" i="1" smtClean="0">
                        <a:latin typeface="Cambria Math"/>
                        <a:ea typeface="Cambria Math"/>
                      </a:rPr>
                      <m:t>𝑇</m:t>
                    </m:r>
                    <m:r>
                      <a:rPr lang="en-US" b="0" i="1" smtClean="0">
                        <a:latin typeface="Cambria Math"/>
                        <a:ea typeface="Cambria Math"/>
                      </a:rPr>
                      <m:t>∆</m:t>
                    </m:r>
                    <m:r>
                      <a:rPr lang="en-US" b="0" i="1" smtClean="0">
                        <a:latin typeface="Cambria Math"/>
                        <a:ea typeface="Cambria Math"/>
                      </a:rPr>
                      <m:t>𝑆</m:t>
                    </m:r>
                    <m:r>
                      <a:rPr lang="en-US" b="0" i="1" smtClean="0">
                        <a:latin typeface="Cambria Math"/>
                        <a:ea typeface="Cambria Math"/>
                      </a:rPr>
                      <m:t>+</m:t>
                    </m:r>
                    <m:r>
                      <a:rPr lang="en-US" b="0" i="1" smtClean="0">
                        <a:latin typeface="Cambria Math"/>
                        <a:ea typeface="Cambria Math"/>
                      </a:rPr>
                      <m:t>𝑃</m:t>
                    </m:r>
                    <m:r>
                      <a:rPr lang="en-US" b="0" i="1" smtClean="0">
                        <a:latin typeface="Cambria Math"/>
                        <a:ea typeface="Cambria Math"/>
                      </a:rPr>
                      <m:t>∆</m:t>
                    </m:r>
                    <m:r>
                      <a:rPr lang="en-US" b="0" i="1" smtClean="0">
                        <a:latin typeface="Cambria Math"/>
                        <a:ea typeface="Cambria Math"/>
                      </a:rPr>
                      <m:t>𝑉</m:t>
                    </m:r>
                  </m:oMath>
                </a14:m>
                <a:endParaRPr lang="en-US" dirty="0" smtClean="0"/>
              </a:p>
              <a:p>
                <a:r>
                  <a:rPr lang="en-US" dirty="0" smtClean="0"/>
                  <a:t>Q-T</a:t>
                </a:r>
                <a:r>
                  <a:rPr lang="en-US" dirty="0" smtClean="0">
                    <a:latin typeface="Symbol" pitchFamily="18" charset="2"/>
                  </a:rPr>
                  <a:t>D</a:t>
                </a:r>
                <a:r>
                  <a:rPr lang="en-US" dirty="0" smtClean="0"/>
                  <a:t>S is zero or negative as for F, W includes the work done by the environment  –</a:t>
                </a:r>
                <a:r>
                  <a:rPr lang="en-US" dirty="0" err="1" smtClean="0"/>
                  <a:t>P</a:t>
                </a:r>
                <a:r>
                  <a:rPr lang="en-US" dirty="0" err="1" smtClean="0">
                    <a:latin typeface="Symbol" pitchFamily="18" charset="2"/>
                  </a:rPr>
                  <a:t>D</a:t>
                </a:r>
                <a:r>
                  <a:rPr lang="en-US" dirty="0" err="1" smtClean="0"/>
                  <a:t>V+W</a:t>
                </a:r>
                <a:r>
                  <a:rPr lang="en-US" baseline="-25000" dirty="0" err="1" smtClean="0"/>
                  <a:t>other</a:t>
                </a:r>
                <a:endParaRPr lang="en-US" baseline="-25000" dirty="0" smtClean="0"/>
              </a:p>
              <a:p>
                <a:r>
                  <a:rPr lang="en-US" dirty="0" smtClean="0"/>
                  <a:t>Thus,  </a:t>
                </a:r>
                <a:r>
                  <a:rPr lang="en-US" dirty="0" smtClean="0">
                    <a:latin typeface="Symbol" pitchFamily="18" charset="2"/>
                  </a:rPr>
                  <a:t>D</a:t>
                </a:r>
                <a:r>
                  <a:rPr lang="en-US" dirty="0" smtClean="0"/>
                  <a:t>G  ≤ </a:t>
                </a:r>
                <a:r>
                  <a:rPr lang="en-US" dirty="0" err="1" smtClean="0"/>
                  <a:t>W</a:t>
                </a:r>
                <a:r>
                  <a:rPr lang="en-US" baseline="-25000" dirty="0" err="1" smtClean="0"/>
                  <a:t>other</a:t>
                </a:r>
                <a:endParaRPr lang="en-US" baseline="-25000"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4146299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For a mole of Argon (Atomic weight 40) at room temperature and pressure compute U, S, H, F, G.</a:t>
            </a:r>
            <a:endParaRPr lang="en-US" dirty="0"/>
          </a:p>
        </p:txBody>
      </p:sp>
    </p:spTree>
    <p:extLst>
      <p:ext uri="{BB962C8B-B14F-4D97-AF65-F5344CB8AC3E}">
        <p14:creationId xmlns:p14="http://schemas.microsoft.com/office/powerpoint/2010/main" val="9604164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𝐻</m:t>
                          </m:r>
                        </m:e>
                        <m:sub>
                          <m:r>
                            <a:rPr lang="en-US" b="0" i="1" smtClean="0">
                              <a:latin typeface="Cambria Math"/>
                            </a:rPr>
                            <m:t>2</m:t>
                          </m:r>
                        </m:sub>
                      </m:sSub>
                      <m:r>
                        <a:rPr lang="en-US" b="0" i="1" smtClean="0">
                          <a:latin typeface="Cambria Math"/>
                        </a:rPr>
                        <m:t>𝑂</m:t>
                      </m:r>
                      <m:r>
                        <a:rPr lang="en-US" b="0" i="1" smtClean="0">
                          <a:latin typeface="Cambria Math"/>
                        </a:rPr>
                        <m:t> →</m:t>
                      </m:r>
                      <m:sSub>
                        <m:sSubPr>
                          <m:ctrlPr>
                            <a:rPr lang="en-US" b="0" i="1" smtClean="0">
                              <a:latin typeface="Cambria Math"/>
                              <a:ea typeface="Cambria Math"/>
                            </a:rPr>
                          </m:ctrlPr>
                        </m:sSubPr>
                        <m:e>
                          <m:r>
                            <a:rPr lang="en-US" b="0" i="1" smtClean="0">
                              <a:latin typeface="Cambria Math"/>
                              <a:ea typeface="Cambria Math"/>
                            </a:rPr>
                            <m:t>𝐻</m:t>
                          </m:r>
                        </m:e>
                        <m:sub>
                          <m:r>
                            <a:rPr lang="en-US" b="0" i="1" smtClean="0">
                              <a:latin typeface="Cambria Math"/>
                              <a:ea typeface="Cambria Math"/>
                            </a:rPr>
                            <m:t>2</m:t>
                          </m:r>
                        </m:sub>
                      </m:sSub>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2</m:t>
                          </m:r>
                        </m:den>
                      </m:f>
                      <m:sSub>
                        <m:sSubPr>
                          <m:ctrlPr>
                            <a:rPr lang="en-US" b="0" i="1" smtClean="0">
                              <a:latin typeface="Cambria Math"/>
                              <a:ea typeface="Cambria Math"/>
                            </a:rPr>
                          </m:ctrlPr>
                        </m:sSubPr>
                        <m:e>
                          <m:r>
                            <a:rPr lang="en-US" b="0" i="1" smtClean="0">
                              <a:latin typeface="Cambria Math"/>
                              <a:ea typeface="Cambria Math"/>
                            </a:rPr>
                            <m:t>𝑂</m:t>
                          </m:r>
                        </m:e>
                        <m:sub>
                          <m:r>
                            <a:rPr lang="en-US" b="0" i="1" smtClean="0">
                              <a:latin typeface="Cambria Math"/>
                              <a:ea typeface="Cambria Math"/>
                            </a:rPr>
                            <m:t>2</m:t>
                          </m:r>
                        </m:sub>
                      </m:sSub>
                    </m:oMath>
                  </m:oMathPara>
                </a14:m>
                <a:endParaRPr lang="en-US" dirty="0" smtClean="0"/>
              </a:p>
              <a:p>
                <a:r>
                  <a:rPr lang="en-US" dirty="0" smtClean="0"/>
                  <a:t>From tables </a:t>
                </a:r>
                <a:r>
                  <a:rPr lang="en-US" dirty="0" smtClean="0">
                    <a:latin typeface="Symbol" pitchFamily="18" charset="2"/>
                  </a:rPr>
                  <a:t>D</a:t>
                </a:r>
                <a:r>
                  <a:rPr lang="en-US" dirty="0" smtClean="0"/>
                  <a:t>H=286 kJ for </a:t>
                </a:r>
                <a:r>
                  <a:rPr lang="en-US" dirty="0"/>
                  <a:t>the </a:t>
                </a:r>
                <a:r>
                  <a:rPr lang="en-US" dirty="0" smtClean="0"/>
                  <a:t>reaction. This value is the amount of heat extracted by burning 1 mote of hydrogen. It includes the P</a:t>
                </a:r>
                <a:r>
                  <a:rPr lang="en-US" dirty="0" smtClean="0">
                    <a:latin typeface="Symbol" pitchFamily="18" charset="2"/>
                  </a:rPr>
                  <a:t>D</a:t>
                </a:r>
                <a:r>
                  <a:rPr lang="en-US" dirty="0" smtClean="0"/>
                  <a:t>V required to push aside the atmosphere. (Show that value to be 4 kJ).</a:t>
                </a:r>
              </a:p>
              <a:p>
                <a:r>
                  <a:rPr lang="en-US" dirty="0" smtClean="0"/>
                  <a:t>Of the 286 kJ required to make the system must all of it come from work or can some come from heat extracted from the environment.</a:t>
                </a:r>
              </a:p>
              <a:p>
                <a:r>
                  <a:rPr lang="en-US" dirty="0" smtClean="0"/>
                  <a:t>To answer that find the entropy change. S</a:t>
                </a:r>
                <a:r>
                  <a:rPr lang="en-US" baseline="-25000" dirty="0" smtClean="0"/>
                  <a:t>H2O</a:t>
                </a:r>
                <a:r>
                  <a:rPr lang="en-US" dirty="0" smtClean="0"/>
                  <a:t>=70 J/K S</a:t>
                </a:r>
                <a:r>
                  <a:rPr lang="en-US" baseline="-25000" dirty="0" smtClean="0"/>
                  <a:t>H2</a:t>
                </a:r>
                <a:r>
                  <a:rPr lang="en-US" dirty="0" smtClean="0"/>
                  <a:t>=131 J/K S</a:t>
                </a:r>
                <a:r>
                  <a:rPr lang="en-US" baseline="-25000" dirty="0" smtClean="0"/>
                  <a:t>O2</a:t>
                </a:r>
                <a:r>
                  <a:rPr lang="en-US" dirty="0" smtClean="0"/>
                  <a:t>=205 J/K. </a:t>
                </a:r>
              </a:p>
              <a:p>
                <a:r>
                  <a:rPr lang="en-US" dirty="0" smtClean="0"/>
                  <a:t>Show that entropy increases by 163 J/K → max heat = T</a:t>
                </a:r>
                <a:r>
                  <a:rPr lang="en-US" dirty="0" smtClean="0">
                    <a:latin typeface="Symbol" pitchFamily="18" charset="2"/>
                  </a:rPr>
                  <a:t>D</a:t>
                </a:r>
                <a:r>
                  <a:rPr lang="en-US" dirty="0" smtClean="0"/>
                  <a:t>S = 49 kJ</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37904275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7612"/>
            <a:ext cx="10515600" cy="1325563"/>
          </a:xfrm>
        </p:spPr>
        <p:txBody>
          <a:bodyPr>
            <a:normAutofit/>
          </a:bodyPr>
          <a:lstStyle/>
          <a:p>
            <a:r>
              <a:rPr lang="en-US" sz="1600" dirty="0">
                <a:hlinkClick r:id="rId2"/>
              </a:rPr>
              <a:t>http://www.youtube.com/watch?feature=player_embedded&amp;v=Y13tSEyOqGs</a:t>
            </a:r>
            <a:endParaRPr lang="en-US" sz="1600" dirty="0"/>
          </a:p>
        </p:txBody>
      </p:sp>
      <p:pic>
        <p:nvPicPr>
          <p:cNvPr id="1026" name="Picture 2" descr="Curry paradox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825625"/>
            <a:ext cx="5189369" cy="2515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rry paradox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0" y="1825625"/>
            <a:ext cx="5382462" cy="2515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6249" y="538328"/>
            <a:ext cx="4218912" cy="769441"/>
          </a:xfrm>
          <a:prstGeom prst="rect">
            <a:avLst/>
          </a:prstGeom>
          <a:noFill/>
        </p:spPr>
        <p:txBody>
          <a:bodyPr wrap="none" rtlCol="0">
            <a:spAutoFit/>
          </a:bodyPr>
          <a:lstStyle/>
          <a:p>
            <a:r>
              <a:rPr lang="en-US" sz="4400" dirty="0" smtClean="0"/>
              <a:t>Mental exercise…</a:t>
            </a:r>
            <a:endParaRPr lang="en-US" sz="4400" dirty="0"/>
          </a:p>
        </p:txBody>
      </p:sp>
    </p:spTree>
    <p:extLst>
      <p:ext uri="{BB962C8B-B14F-4D97-AF65-F5344CB8AC3E}">
        <p14:creationId xmlns:p14="http://schemas.microsoft.com/office/powerpoint/2010/main" val="372334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Heats of transformation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When a material undergoes a phase change—solid-to-liquid or liquid-to-vapor—heat energy is required without a change in temperature.</a:t>
            </a:r>
          </a:p>
          <a:p>
            <a:r>
              <a:rPr lang="en-US" dirty="0" smtClean="0"/>
              <a:t>Q=mL</a:t>
            </a:r>
          </a:p>
          <a:p>
            <a:r>
              <a:rPr lang="en-US" dirty="0" smtClean="0"/>
              <a:t>m=mass of material changing phase and L = the latent heat of fusion or vaporization as applicable.</a:t>
            </a:r>
          </a:p>
          <a:p>
            <a:r>
              <a:rPr lang="en-US" dirty="0" smtClean="0"/>
              <a:t>Example: 	Water	 	L</a:t>
            </a:r>
            <a:r>
              <a:rPr lang="en-US" baseline="-25000" dirty="0" smtClean="0"/>
              <a:t>F</a:t>
            </a:r>
            <a:r>
              <a:rPr lang="en-US" dirty="0" smtClean="0"/>
              <a:t> = 334 kJ/kg		L</a:t>
            </a:r>
            <a:r>
              <a:rPr lang="en-US" baseline="-25000" dirty="0" smtClean="0"/>
              <a:t>V</a:t>
            </a:r>
            <a:r>
              <a:rPr lang="en-US" dirty="0" smtClean="0"/>
              <a:t>=2260 kJ/kg</a:t>
            </a:r>
          </a:p>
          <a:p>
            <a:r>
              <a:rPr lang="en-US" dirty="0" smtClean="0"/>
              <a:t>First—note the units are kJ not J. </a:t>
            </a:r>
          </a:p>
          <a:p>
            <a:r>
              <a:rPr lang="en-US" dirty="0" smtClean="0"/>
              <a:t>Second—we need to account for the sign of the latent heat term explicitly depending on the circumstances. Ask if heat is input or output in order to melt or vaporize</a:t>
            </a:r>
            <a:endParaRPr lang="en-US" dirty="0"/>
          </a:p>
        </p:txBody>
      </p:sp>
    </p:spTree>
    <p:extLst>
      <p:ext uri="{BB962C8B-B14F-4D97-AF65-F5344CB8AC3E}">
        <p14:creationId xmlns:p14="http://schemas.microsoft.com/office/powerpoint/2010/main" val="261079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How much energy would it take to heat up a cube of ice </a:t>
            </a:r>
            <a:r>
              <a:rPr lang="en-US" b="1" dirty="0"/>
              <a:t>1.0-cm</a:t>
            </a:r>
            <a:r>
              <a:rPr lang="en-US" dirty="0"/>
              <a:t> on a side from an initial temperature of – </a:t>
            </a:r>
            <a:r>
              <a:rPr lang="en-US" b="1" dirty="0"/>
              <a:t>20</a:t>
            </a:r>
            <a:r>
              <a:rPr lang="en-US" b="1" baseline="30000" dirty="0"/>
              <a:t>o</a:t>
            </a:r>
            <a:r>
              <a:rPr lang="en-US" b="1" dirty="0"/>
              <a:t>C</a:t>
            </a:r>
            <a:r>
              <a:rPr lang="en-US" dirty="0"/>
              <a:t> to a final temperature of </a:t>
            </a:r>
            <a:r>
              <a:rPr lang="en-US" b="1" dirty="0"/>
              <a:t>350 K</a:t>
            </a:r>
            <a:r>
              <a:rPr lang="en-US" dirty="0"/>
              <a:t>?  The  density of ice is </a:t>
            </a:r>
            <a:r>
              <a:rPr lang="en-US" b="1" dirty="0"/>
              <a:t>917 kg/m</a:t>
            </a:r>
            <a:r>
              <a:rPr lang="en-US" b="1" baseline="30000" dirty="0"/>
              <a:t>3</a:t>
            </a:r>
            <a:r>
              <a:rPr lang="en-US" dirty="0"/>
              <a:t>.</a:t>
            </a:r>
          </a:p>
        </p:txBody>
      </p:sp>
    </p:spTree>
    <p:extLst>
      <p:ext uri="{BB962C8B-B14F-4D97-AF65-F5344CB8AC3E}">
        <p14:creationId xmlns:p14="http://schemas.microsoft.com/office/powerpoint/2010/main" val="39114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Calorimetry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If we have a </a:t>
                </a:r>
                <a:r>
                  <a:rPr lang="en-US" u="sng" dirty="0" smtClean="0"/>
                  <a:t>closed system</a:t>
                </a:r>
                <a:r>
                  <a:rPr lang="en-US" dirty="0" smtClean="0"/>
                  <a:t>—i.e. one in which heat cannot escape or enter—then the net heat exchange between constituents must be zero when the system comes to an equilibrium temperature.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smtClean="0">
                              <a:latin typeface="Cambria Math"/>
                              <a:ea typeface="Cambria Math" panose="02040503050406030204" pitchFamily="18" charset="0"/>
                            </a:rPr>
                          </m:ctrlPr>
                        </m:sSubPr>
                        <m:e>
                          <m:r>
                            <a:rPr lang="en-US" b="0" i="1" smtClean="0">
                              <a:latin typeface="Cambria Math"/>
                              <a:ea typeface="Cambria Math" panose="02040503050406030204" pitchFamily="18" charset="0"/>
                            </a:rPr>
                            <m:t>𝑄</m:t>
                          </m:r>
                        </m:e>
                        <m:sub>
                          <m:r>
                            <a:rPr lang="en-US" b="0" i="1" smtClean="0">
                              <a:latin typeface="Cambria Math"/>
                              <a:ea typeface="Cambria Math" panose="02040503050406030204" pitchFamily="18" charset="0"/>
                            </a:rPr>
                            <m:t>𝑇𝑜𝑡𝑎𝑙</m:t>
                          </m:r>
                        </m:sub>
                      </m:sSub>
                      <m:r>
                        <a:rPr lang="en-US" i="1">
                          <a:latin typeface="Cambria Math" panose="02040503050406030204" pitchFamily="18" charset="0"/>
                          <a:ea typeface="Cambria Math" panose="02040503050406030204" pitchFamily="18" charset="0"/>
                        </a:rPr>
                        <m:t>=0</m:t>
                      </m:r>
                    </m:oMath>
                  </m:oMathPara>
                </a14:m>
                <a:endParaRPr lang="en-US" dirty="0" smtClean="0"/>
              </a:p>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a14:m>
                <a:r>
                  <a:rPr lang="en-US" dirty="0" smtClean="0"/>
                  <a:t> for each material in the system</a:t>
                </a:r>
              </a:p>
              <a:p>
                <a:r>
                  <a:rPr lang="en-US" dirty="0" smtClean="0"/>
                  <a:t>Different initial temperatures but one final temperature</a:t>
                </a:r>
              </a:p>
              <a:p>
                <a:r>
                  <a:rPr lang="en-US" dirty="0" smtClean="0"/>
                  <a:t>m is the mass of the material, c the specific heat capacity of that material, </a:t>
                </a:r>
                <a:r>
                  <a:rPr lang="en-US" dirty="0" smtClean="0">
                    <a:latin typeface="Symbol" panose="05050102010706020507" pitchFamily="18" charset="2"/>
                  </a:rPr>
                  <a:t>D</a:t>
                </a:r>
                <a:r>
                  <a:rPr lang="en-US" dirty="0" smtClean="0"/>
                  <a:t>T = </a:t>
                </a:r>
                <a:r>
                  <a:rPr lang="en-US" dirty="0" err="1" smtClean="0"/>
                  <a:t>T</a:t>
                </a:r>
                <a:r>
                  <a:rPr lang="en-US" baseline="-25000" dirty="0" err="1" smtClean="0"/>
                  <a:t>f</a:t>
                </a:r>
                <a:r>
                  <a:rPr lang="en-US" dirty="0" smtClean="0"/>
                  <a:t>-T</a:t>
                </a:r>
                <a:r>
                  <a:rPr lang="en-US" baseline="-25000" dirty="0" smtClean="0"/>
                  <a:t>i</a:t>
                </a:r>
                <a:r>
                  <a:rPr lang="en-US" dirty="0" smtClean="0"/>
                  <a:t> is the change in temperature of that material. </a:t>
                </a:r>
                <a:r>
                  <a:rPr lang="en-US" dirty="0" smtClean="0">
                    <a:latin typeface="Symbol" panose="05050102010706020507" pitchFamily="18" charset="2"/>
                  </a:rPr>
                  <a:t>D</a:t>
                </a:r>
                <a:r>
                  <a:rPr lang="en-US" dirty="0" smtClean="0"/>
                  <a:t>Q is the change in heat energy in Joules. </a:t>
                </a:r>
              </a:p>
              <a:p>
                <a:r>
                  <a:rPr lang="en-US" dirty="0" smtClean="0">
                    <a:latin typeface="Symbol" panose="05050102010706020507" pitchFamily="18" charset="2"/>
                  </a:rPr>
                  <a:t>D</a:t>
                </a:r>
                <a:r>
                  <a:rPr lang="en-US" dirty="0" smtClean="0"/>
                  <a:t>Q is negative (heat is lost) if </a:t>
                </a:r>
                <a:r>
                  <a:rPr lang="en-US" dirty="0" err="1" smtClean="0"/>
                  <a:t>T</a:t>
                </a:r>
                <a:r>
                  <a:rPr lang="en-US" baseline="-25000" dirty="0" err="1" smtClean="0"/>
                  <a:t>f</a:t>
                </a:r>
                <a:r>
                  <a:rPr lang="en-US" dirty="0" smtClean="0"/>
                  <a:t> is less than T</a:t>
                </a:r>
                <a:r>
                  <a:rPr lang="en-US" baseline="-25000" dirty="0" smtClean="0"/>
                  <a:t>i</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1371756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lnSpcReduction="10000"/>
          </a:bodyPr>
          <a:lstStyle/>
          <a:p>
            <a:r>
              <a:rPr lang="en-US" dirty="0"/>
              <a:t>A </a:t>
            </a:r>
            <a:r>
              <a:rPr lang="en-US" b="1" dirty="0"/>
              <a:t>150 g</a:t>
            </a:r>
            <a:r>
              <a:rPr lang="en-US" dirty="0"/>
              <a:t> copper bowl contains </a:t>
            </a:r>
            <a:r>
              <a:rPr lang="en-US" b="1" dirty="0"/>
              <a:t>420 g</a:t>
            </a:r>
            <a:r>
              <a:rPr lang="en-US" dirty="0"/>
              <a:t> of water, both at </a:t>
            </a:r>
            <a:r>
              <a:rPr lang="en-US" b="1" dirty="0"/>
              <a:t>20.0 </a:t>
            </a:r>
            <a:r>
              <a:rPr lang="en-US" b="1" baseline="30000" dirty="0" err="1"/>
              <a:t>o</a:t>
            </a:r>
            <a:r>
              <a:rPr lang="en-US" b="1" dirty="0" err="1"/>
              <a:t>C</a:t>
            </a:r>
            <a:r>
              <a:rPr lang="en-US" dirty="0" err="1"/>
              <a:t>.</a:t>
            </a:r>
            <a:r>
              <a:rPr lang="en-US" dirty="0"/>
              <a:t>  A hot </a:t>
            </a:r>
            <a:r>
              <a:rPr lang="en-US" b="1" dirty="0"/>
              <a:t>300 g</a:t>
            </a:r>
            <a:r>
              <a:rPr lang="en-US" dirty="0"/>
              <a:t> iron rod is dropped into the water, which is then stirred until a uniform steady-state temperature is reached. This final temperature is found to be </a:t>
            </a:r>
            <a:r>
              <a:rPr lang="en-US" b="1" dirty="0"/>
              <a:t>55.7</a:t>
            </a:r>
            <a:r>
              <a:rPr lang="en-US" b="1" baseline="30000" dirty="0"/>
              <a:t>o</a:t>
            </a:r>
            <a:r>
              <a:rPr lang="en-US" b="1" dirty="0"/>
              <a:t>C</a:t>
            </a:r>
            <a:r>
              <a:rPr lang="en-US" dirty="0"/>
              <a:t>.  Assume that the entire system is isolated from its environment.  (The specific heat of iron is 0.107 </a:t>
            </a:r>
            <a:r>
              <a:rPr lang="en-US" dirty="0" err="1"/>
              <a:t>cal</a:t>
            </a:r>
            <a:r>
              <a:rPr lang="en-US" dirty="0"/>
              <a:t>/</a:t>
            </a:r>
            <a:r>
              <a:rPr lang="en-US" dirty="0" err="1"/>
              <a:t>g</a:t>
            </a:r>
            <a:r>
              <a:rPr lang="en-US" baseline="30000" dirty="0" err="1"/>
              <a:t>.</a:t>
            </a:r>
            <a:r>
              <a:rPr lang="en-US" dirty="0" err="1"/>
              <a:t>K</a:t>
            </a:r>
            <a:r>
              <a:rPr lang="en-US" dirty="0" smtClean="0"/>
              <a:t>. Cu is 390 J/</a:t>
            </a:r>
            <a:r>
              <a:rPr lang="en-US" dirty="0" err="1" smtClean="0"/>
              <a:t>kg.K</a:t>
            </a:r>
            <a:r>
              <a:rPr lang="en-US" dirty="0" smtClean="0"/>
              <a:t>)</a:t>
            </a:r>
            <a:endParaRPr lang="en-US" dirty="0"/>
          </a:p>
          <a:p>
            <a:pPr marL="0" indent="0">
              <a:buNone/>
            </a:pPr>
            <a:r>
              <a:rPr lang="en-US" dirty="0"/>
              <a:t>(a) What was the original temperature of the iron rod?</a:t>
            </a:r>
          </a:p>
          <a:p>
            <a:pPr marL="0" indent="0">
              <a:buNone/>
            </a:pPr>
            <a:r>
              <a:rPr lang="en-US" dirty="0"/>
              <a:t>(b) What is the heat capacity of the copper bowl?</a:t>
            </a:r>
          </a:p>
          <a:p>
            <a:pPr marL="0" indent="0">
              <a:buNone/>
            </a:pPr>
            <a:r>
              <a:rPr lang="en-US" dirty="0"/>
              <a:t>(c) What is the molar specific heat of the water?</a:t>
            </a:r>
          </a:p>
          <a:p>
            <a:pPr marL="0" indent="0">
              <a:buNone/>
            </a:pPr>
            <a:r>
              <a:rPr lang="en-US" dirty="0"/>
              <a:t>(d) Do you think that the molar specific heat calculated in (c) is </a:t>
            </a:r>
            <a:r>
              <a:rPr lang="en-US" dirty="0" err="1"/>
              <a:t>c</a:t>
            </a:r>
            <a:r>
              <a:rPr lang="en-US" baseline="-25000" dirty="0" err="1"/>
              <a:t>p</a:t>
            </a:r>
            <a:r>
              <a:rPr lang="en-US" dirty="0"/>
              <a:t> or c</a:t>
            </a:r>
            <a:r>
              <a:rPr lang="en-US" baseline="-25000" dirty="0"/>
              <a:t>v</a:t>
            </a:r>
            <a:r>
              <a:rPr lang="en-US" dirty="0"/>
              <a:t>?</a:t>
            </a:r>
          </a:p>
          <a:p>
            <a:endParaRPr lang="en-US" dirty="0"/>
          </a:p>
        </p:txBody>
      </p:sp>
    </p:spTree>
    <p:extLst>
      <p:ext uri="{BB962C8B-B14F-4D97-AF65-F5344CB8AC3E}">
        <p14:creationId xmlns:p14="http://schemas.microsoft.com/office/powerpoint/2010/main" val="3790291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Conduction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At what rate does heat flow from hot (T</a:t>
                </a:r>
                <a:r>
                  <a:rPr lang="en-US" baseline="-25000" dirty="0" smtClean="0"/>
                  <a:t>H</a:t>
                </a:r>
                <a:r>
                  <a:rPr lang="en-US" dirty="0" smtClean="0"/>
                  <a:t>) to cold (T</a:t>
                </a:r>
                <a:r>
                  <a:rPr lang="en-US" baseline="-25000" dirty="0" smtClean="0"/>
                  <a:t>C</a:t>
                </a:r>
                <a:r>
                  <a:rPr lang="en-US" dirty="0" smtClean="0"/>
                  <a:t>)across some intervening material?</a:t>
                </a:r>
              </a:p>
              <a:p>
                <a:endParaRPr lang="en-US" dirty="0"/>
              </a:p>
              <a:p>
                <a:endParaRPr lang="en-US" dirty="0" smtClean="0"/>
              </a:p>
              <a:p>
                <a:endParaRPr lang="en-US" dirty="0"/>
              </a:p>
              <a:p>
                <a:endParaRPr lang="en-US" dirty="0" smtClean="0"/>
              </a:p>
              <a:p>
                <a:endParaRPr lang="en-US" dirty="0"/>
              </a:p>
              <a:p>
                <a:endParaRPr lang="en-US" dirty="0" smtClean="0"/>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𝑡</m:t>
                          </m:r>
                        </m:den>
                      </m:f>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𝑘𝐴</m:t>
                          </m:r>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𝐻</m:t>
                              </m:r>
                            </m:sub>
                          </m:sSub>
                          <m:sSub>
                            <m:sSubPr>
                              <m:ctrlPr>
                                <a:rPr lang="en-US" b="0" i="1" smtClean="0">
                                  <a:latin typeface="Cambria Math"/>
                                </a:rPr>
                              </m:ctrlPr>
                            </m:sSubPr>
                            <m:e>
                              <m:r>
                                <a:rPr lang="en-US" b="0" i="1" smtClean="0">
                                  <a:latin typeface="Cambria Math" panose="02040503050406030204" pitchFamily="18" charset="0"/>
                                </a:rPr>
                                <m:t>−</m:t>
                              </m:r>
                              <m:r>
                                <a:rPr lang="en-US" b="0" i="1" smtClean="0">
                                  <a:latin typeface="Cambria Math" panose="02040503050406030204" pitchFamily="18" charset="0"/>
                                </a:rPr>
                                <m:t>𝑇</m:t>
                              </m:r>
                            </m:e>
                            <m:sub>
                              <m:r>
                                <a:rPr lang="en-US" b="0" i="1" smtClean="0">
                                  <a:latin typeface="Cambria Math" panose="02040503050406030204" pitchFamily="18" charset="0"/>
                                </a:rPr>
                                <m:t>𝐶</m:t>
                              </m:r>
                            </m:sub>
                          </m:sSub>
                          <m:r>
                            <a:rPr lang="en-US" b="0" i="1" smtClean="0">
                              <a:latin typeface="Cambria Math" panose="02040503050406030204" pitchFamily="18" charset="0"/>
                            </a:rPr>
                            <m:t>)</m:t>
                          </m:r>
                        </m:num>
                        <m:den>
                          <m:r>
                            <a:rPr lang="en-US" b="0" i="1" smtClean="0">
                              <a:latin typeface="Cambria Math" panose="02040503050406030204" pitchFamily="18" charset="0"/>
                            </a:rPr>
                            <m:t>𝐿</m:t>
                          </m:r>
                        </m:den>
                      </m:f>
                    </m:oMath>
                  </m:oMathPara>
                </a14:m>
                <a:endParaRPr lang="en-US" dirty="0" smtClean="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986386" y="2466890"/>
            <a:ext cx="3749197" cy="2895942"/>
          </a:xfrm>
          <a:prstGeom prst="rect">
            <a:avLst/>
          </a:prstGeom>
        </p:spPr>
      </p:pic>
    </p:spTree>
    <p:extLst>
      <p:ext uri="{BB962C8B-B14F-4D97-AF65-F5344CB8AC3E}">
        <p14:creationId xmlns:p14="http://schemas.microsoft.com/office/powerpoint/2010/main" val="157686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a:t>
            </a:r>
            <a:endParaRPr lang="en-US" dirty="0"/>
          </a:p>
        </p:txBody>
      </p:sp>
      <p:sp>
        <p:nvSpPr>
          <p:cNvPr id="3" name="Content Placeholder 2"/>
          <p:cNvSpPr>
            <a:spLocks noGrp="1"/>
          </p:cNvSpPr>
          <p:nvPr>
            <p:ph idx="1"/>
          </p:nvPr>
        </p:nvSpPr>
        <p:spPr>
          <a:xfrm>
            <a:off x="838200" y="1458097"/>
            <a:ext cx="10645346" cy="5099222"/>
          </a:xfrm>
        </p:spPr>
        <p:txBody>
          <a:bodyPr>
            <a:normAutofit/>
          </a:bodyPr>
          <a:lstStyle/>
          <a:p>
            <a:r>
              <a:rPr lang="en-US" dirty="0" smtClean="0"/>
              <a:t>Syllabus review</a:t>
            </a:r>
          </a:p>
          <a:p>
            <a:r>
              <a:rPr lang="en-US" dirty="0" smtClean="0"/>
              <a:t>Office hours</a:t>
            </a:r>
          </a:p>
          <a:p>
            <a:r>
              <a:rPr lang="en-US" dirty="0" smtClean="0"/>
              <a:t>Two sections to the course: Engineering Thermodynamics &amp; Statistical Mechanics</a:t>
            </a:r>
          </a:p>
          <a:p>
            <a:r>
              <a:rPr lang="en-US" dirty="0" smtClean="0"/>
              <a:t>Actually 2 courses PHYSICS 3510 &amp; PHYSICS 3610</a:t>
            </a:r>
          </a:p>
          <a:p>
            <a:r>
              <a:rPr lang="en-US" dirty="0" smtClean="0"/>
              <a:t>Grading</a:t>
            </a:r>
          </a:p>
          <a:p>
            <a:pPr lvl="1"/>
            <a:r>
              <a:rPr lang="en-US" dirty="0" smtClean="0"/>
              <a:t>Test </a:t>
            </a:r>
            <a:r>
              <a:rPr lang="en-US" dirty="0"/>
              <a:t>1		</a:t>
            </a:r>
            <a:r>
              <a:rPr lang="en-US" dirty="0" smtClean="0"/>
              <a:t>25%</a:t>
            </a:r>
          </a:p>
          <a:p>
            <a:pPr lvl="1"/>
            <a:r>
              <a:rPr lang="en-US" dirty="0" smtClean="0"/>
              <a:t>Test 2</a:t>
            </a:r>
            <a:r>
              <a:rPr lang="en-US" dirty="0"/>
              <a:t>		</a:t>
            </a:r>
            <a:r>
              <a:rPr lang="en-US" dirty="0" smtClean="0"/>
              <a:t>25%</a:t>
            </a:r>
          </a:p>
          <a:p>
            <a:pPr lvl="1"/>
            <a:r>
              <a:rPr lang="en-US" dirty="0" smtClean="0"/>
              <a:t>Final </a:t>
            </a:r>
            <a:r>
              <a:rPr lang="en-US" dirty="0"/>
              <a:t>Exam	</a:t>
            </a:r>
            <a:r>
              <a:rPr lang="en-US" dirty="0" smtClean="0"/>
              <a:t>25%</a:t>
            </a:r>
          </a:p>
          <a:p>
            <a:pPr lvl="1"/>
            <a:r>
              <a:rPr lang="en-US" dirty="0" smtClean="0"/>
              <a:t>Homework</a:t>
            </a:r>
            <a:r>
              <a:rPr lang="en-US" dirty="0"/>
              <a:t>	25</a:t>
            </a:r>
            <a:r>
              <a:rPr lang="en-US" dirty="0" smtClean="0"/>
              <a:t>%</a:t>
            </a:r>
          </a:p>
          <a:p>
            <a:r>
              <a:rPr lang="en-US" dirty="0" smtClean="0"/>
              <a:t>Text book: An Introduction to Thermal Physics by Daniel Schroeder</a:t>
            </a:r>
            <a:endParaRPr lang="en-US" dirty="0"/>
          </a:p>
          <a:p>
            <a:endParaRPr lang="en-US" dirty="0"/>
          </a:p>
        </p:txBody>
      </p:sp>
    </p:spTree>
    <p:extLst>
      <p:ext uri="{BB962C8B-B14F-4D97-AF65-F5344CB8AC3E}">
        <p14:creationId xmlns:p14="http://schemas.microsoft.com/office/powerpoint/2010/main" val="245868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rmalConductivitie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682" y="448354"/>
            <a:ext cx="3171825" cy="615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9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649"/>
            <a:ext cx="10515600" cy="1325563"/>
          </a:xfrm>
        </p:spPr>
        <p:txBody>
          <a:bodyPr/>
          <a:lstStyle/>
          <a:p>
            <a:r>
              <a:rPr lang="en-US" dirty="0" smtClean="0"/>
              <a:t>Combining Thermal conducting materials</a:t>
            </a:r>
            <a:endParaRPr lang="en-US" dirty="0"/>
          </a:p>
        </p:txBody>
      </p:sp>
      <p:sp>
        <p:nvSpPr>
          <p:cNvPr id="3" name="Content Placeholder 2"/>
          <p:cNvSpPr>
            <a:spLocks noGrp="1"/>
          </p:cNvSpPr>
          <p:nvPr>
            <p:ph idx="1"/>
          </p:nvPr>
        </p:nvSpPr>
        <p:spPr/>
        <p:txBody>
          <a:bodyPr/>
          <a:lstStyle/>
          <a:p>
            <a:r>
              <a:rPr lang="en-US" dirty="0" smtClean="0"/>
              <a:t>What is the temperature at the junction?</a:t>
            </a:r>
          </a:p>
          <a:p>
            <a:r>
              <a:rPr lang="en-US" dirty="0" smtClean="0"/>
              <a:t>What is the condition that must apply?</a:t>
            </a:r>
            <a:endParaRPr lang="en-US" dirty="0"/>
          </a:p>
        </p:txBody>
      </p:sp>
      <p:pic>
        <p:nvPicPr>
          <p:cNvPr id="5" name="Picture 4"/>
          <p:cNvPicPr>
            <a:picLocks noChangeAspect="1"/>
          </p:cNvPicPr>
          <p:nvPr/>
        </p:nvPicPr>
        <p:blipFill>
          <a:blip r:embed="rId2"/>
          <a:stretch>
            <a:fillRect/>
          </a:stretch>
        </p:blipFill>
        <p:spPr>
          <a:xfrm>
            <a:off x="4078219" y="2991987"/>
            <a:ext cx="3376538" cy="2908300"/>
          </a:xfrm>
          <a:prstGeom prst="rect">
            <a:avLst/>
          </a:prstGeom>
        </p:spPr>
      </p:pic>
    </p:spTree>
    <p:extLst>
      <p:ext uri="{BB962C8B-B14F-4D97-AF65-F5344CB8AC3E}">
        <p14:creationId xmlns:p14="http://schemas.microsoft.com/office/powerpoint/2010/main" val="214881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value and thermal insulation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R value is a measure of the ability of a material to resist the flow of heat. </a:t>
                </a:r>
              </a:p>
              <a:p>
                <a:pPr marL="0" indent="0">
                  <a:buNone/>
                </a:pPr>
                <a:endParaRPr lang="en-US" dirty="0"/>
              </a:p>
              <a:p>
                <a:pPr marL="0" indent="0">
                  <a:buNone/>
                </a:pPr>
                <a:r>
                  <a:rPr lang="en-US" dirty="0" smtClean="0"/>
                  <a:t>	</a:t>
                </a:r>
                <a14:m>
                  <m:oMath xmlns:m="http://schemas.openxmlformats.org/officeDocument/2006/math">
                    <m:r>
                      <a:rPr lang="en-US" sz="3600" i="1" dirty="0" smtClean="0">
                        <a:latin typeface="Cambria Math"/>
                      </a:rPr>
                      <m:t>𝑅</m:t>
                    </m:r>
                    <m:r>
                      <a:rPr lang="en-US" sz="3600" i="1" dirty="0" smtClean="0">
                        <a:latin typeface="Cambria Math"/>
                      </a:rPr>
                      <m:t>=</m:t>
                    </m:r>
                    <m:f>
                      <m:fPr>
                        <m:ctrlPr>
                          <a:rPr lang="en-US" sz="3600" i="1" dirty="0" smtClean="0">
                            <a:latin typeface="Cambria Math"/>
                          </a:rPr>
                        </m:ctrlPr>
                      </m:fPr>
                      <m:num>
                        <m:r>
                          <a:rPr lang="en-US" sz="3600" i="1" dirty="0">
                            <a:latin typeface="Cambria Math"/>
                          </a:rPr>
                          <m:t>𝐿</m:t>
                        </m:r>
                      </m:num>
                      <m:den>
                        <m:r>
                          <a:rPr lang="en-US" sz="3600" i="1" dirty="0">
                            <a:latin typeface="Cambria Math"/>
                          </a:rPr>
                          <m:t>𝑘</m:t>
                        </m:r>
                        <m:r>
                          <m:rPr>
                            <m:nor/>
                          </m:rPr>
                          <a:rPr lang="en-US" sz="3600" dirty="0"/>
                          <m:t> </m:t>
                        </m:r>
                      </m:den>
                    </m:f>
                  </m:oMath>
                </a14:m>
                <a:endParaRPr lang="en-US" sz="3600" dirty="0" smtClean="0"/>
              </a:p>
              <a:p>
                <a:pPr marL="0" indent="0">
                  <a:buNone/>
                </a:pPr>
                <a:endParaRPr lang="en-US" sz="3600" dirty="0"/>
              </a:p>
              <a:p>
                <a:r>
                  <a:rPr lang="en-US" dirty="0" smtClean="0"/>
                  <a:t>Units SI system m</a:t>
                </a:r>
                <a:r>
                  <a:rPr lang="en-US" baseline="30000" dirty="0" smtClean="0"/>
                  <a:t>2</a:t>
                </a:r>
                <a:r>
                  <a:rPr lang="en-US" dirty="0" smtClean="0"/>
                  <a:t>K/W</a:t>
                </a:r>
              </a:p>
              <a:p>
                <a:r>
                  <a:rPr lang="en-US" dirty="0" smtClean="0"/>
                  <a:t>In the US	ft</a:t>
                </a:r>
                <a:r>
                  <a:rPr lang="en-US" baseline="30000" dirty="0" smtClean="0"/>
                  <a:t>2 </a:t>
                </a:r>
                <a:r>
                  <a:rPr lang="en-US" baseline="30000" dirty="0" err="1" smtClean="0"/>
                  <a:t>o</a:t>
                </a:r>
                <a:r>
                  <a:rPr lang="en-US" dirty="0" err="1" smtClean="0"/>
                  <a:t>F</a:t>
                </a:r>
                <a:r>
                  <a:rPr lang="en-US" dirty="0" smtClean="0"/>
                  <a:t> </a:t>
                </a:r>
                <a:r>
                  <a:rPr lang="en-US" dirty="0" err="1" smtClean="0"/>
                  <a:t>hr</a:t>
                </a:r>
                <a:r>
                  <a:rPr lang="en-US" dirty="0" smtClean="0"/>
                  <a:t>/Btu</a:t>
                </a:r>
              </a:p>
              <a:p>
                <a:r>
                  <a:rPr lang="en-US" dirty="0" smtClean="0"/>
                  <a:t>What is good insulation big R or small 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2720841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A cylindrical copper rod of length </a:t>
            </a:r>
            <a:r>
              <a:rPr lang="en-US" b="1" dirty="0"/>
              <a:t>1.2 m</a:t>
            </a:r>
            <a:r>
              <a:rPr lang="en-US" dirty="0"/>
              <a:t> and cross-sectional area </a:t>
            </a:r>
            <a:r>
              <a:rPr lang="en-US" b="1" dirty="0"/>
              <a:t>4.8 cm</a:t>
            </a:r>
            <a:r>
              <a:rPr lang="en-US" b="1" baseline="30000" dirty="0"/>
              <a:t>2</a:t>
            </a:r>
            <a:r>
              <a:rPr lang="en-US" dirty="0"/>
              <a:t> is insulated to prevent heat loss through its surface.  One end of the rod is in a mixture of boiling water and steam, and the other end is in a water-ice mixture that is constantly but slowly stirred to keep the mixture uniform. At what rate is ice melting at the cold end? </a:t>
            </a:r>
          </a:p>
        </p:txBody>
      </p:sp>
    </p:spTree>
    <p:extLst>
      <p:ext uri="{BB962C8B-B14F-4D97-AF65-F5344CB8AC3E}">
        <p14:creationId xmlns:p14="http://schemas.microsoft.com/office/powerpoint/2010/main" val="3096526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Reservoir</a:t>
            </a:r>
            <a:endParaRPr lang="en-US" dirty="0"/>
          </a:p>
        </p:txBody>
      </p:sp>
      <p:sp>
        <p:nvSpPr>
          <p:cNvPr id="3" name="Content Placeholder 2"/>
          <p:cNvSpPr>
            <a:spLocks noGrp="1"/>
          </p:cNvSpPr>
          <p:nvPr>
            <p:ph idx="1"/>
          </p:nvPr>
        </p:nvSpPr>
        <p:spPr/>
        <p:txBody>
          <a:bodyPr/>
          <a:lstStyle/>
          <a:p>
            <a:r>
              <a:rPr lang="en-US" dirty="0" smtClean="0"/>
              <a:t>In the previous example the hot and cold ends did not change temperatures even through heat was flowing between them. </a:t>
            </a:r>
          </a:p>
          <a:p>
            <a:r>
              <a:rPr lang="en-US" dirty="0" smtClean="0"/>
              <a:t>This effect is an example of a temperature reservoir—i.e. a source or sink of heat with so much energy that the amount flowing out of or into does not appreciably change the temperature of the reservoir.</a:t>
            </a:r>
          </a:p>
          <a:p>
            <a:r>
              <a:rPr lang="en-US" dirty="0" smtClean="0"/>
              <a:t>A fridge uses the interior of your home as its temperature reservoir.</a:t>
            </a:r>
          </a:p>
          <a:p>
            <a:r>
              <a:rPr lang="en-US" dirty="0" smtClean="0"/>
              <a:t>The concept is a frequently used construct in setting up problems in thermodynamics.</a:t>
            </a:r>
            <a:endParaRPr lang="en-US" dirty="0"/>
          </a:p>
        </p:txBody>
      </p:sp>
    </p:spTree>
    <p:extLst>
      <p:ext uri="{BB962C8B-B14F-4D97-AF65-F5344CB8AC3E}">
        <p14:creationId xmlns:p14="http://schemas.microsoft.com/office/powerpoint/2010/main" val="134943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and Heat</a:t>
            </a:r>
            <a:endParaRPr lang="en-US" dirty="0"/>
          </a:p>
        </p:txBody>
      </p:sp>
      <p:sp>
        <p:nvSpPr>
          <p:cNvPr id="3" name="Content Placeholder 2"/>
          <p:cNvSpPr>
            <a:spLocks noGrp="1"/>
          </p:cNvSpPr>
          <p:nvPr>
            <p:ph idx="1"/>
          </p:nvPr>
        </p:nvSpPr>
        <p:spPr/>
        <p:txBody>
          <a:bodyPr>
            <a:normAutofit lnSpcReduction="10000"/>
          </a:bodyPr>
          <a:lstStyle/>
          <a:p>
            <a:r>
              <a:rPr lang="en-US" dirty="0" smtClean="0"/>
              <a:t>Heat—traditionally given the symbol Q—represents thermal energy flow into a system. Flow </a:t>
            </a:r>
            <a:r>
              <a:rPr lang="en-US" dirty="0" smtClean="0">
                <a:solidFill>
                  <a:srgbClr val="FF0000"/>
                </a:solidFill>
              </a:rPr>
              <a:t>into</a:t>
            </a:r>
            <a:r>
              <a:rPr lang="en-US" dirty="0" smtClean="0"/>
              <a:t> a system has </a:t>
            </a:r>
            <a:r>
              <a:rPr lang="en-US" dirty="0" smtClean="0">
                <a:solidFill>
                  <a:srgbClr val="FF0000"/>
                </a:solidFill>
              </a:rPr>
              <a:t>positive Q</a:t>
            </a:r>
            <a:r>
              <a:rPr lang="en-US" dirty="0" smtClean="0"/>
              <a:t>. </a:t>
            </a:r>
          </a:p>
          <a:p>
            <a:r>
              <a:rPr lang="en-US" dirty="0" smtClean="0"/>
              <a:t>Work—traditionally </a:t>
            </a:r>
            <a:r>
              <a:rPr lang="en-US" dirty="0"/>
              <a:t>given the symbol </a:t>
            </a:r>
            <a:r>
              <a:rPr lang="en-US" dirty="0" smtClean="0"/>
              <a:t> W—represents energy flow due to work done </a:t>
            </a:r>
            <a:r>
              <a:rPr lang="en-US" b="1" dirty="0" smtClean="0"/>
              <a:t>on</a:t>
            </a:r>
            <a:r>
              <a:rPr lang="en-US" dirty="0" smtClean="0"/>
              <a:t> a system. Work done </a:t>
            </a:r>
            <a:r>
              <a:rPr lang="en-US" dirty="0" smtClean="0">
                <a:solidFill>
                  <a:srgbClr val="FF0000"/>
                </a:solidFill>
              </a:rPr>
              <a:t>on</a:t>
            </a:r>
            <a:r>
              <a:rPr lang="en-US" dirty="0" smtClean="0"/>
              <a:t> a system has </a:t>
            </a:r>
            <a:r>
              <a:rPr lang="en-US" dirty="0" smtClean="0">
                <a:solidFill>
                  <a:srgbClr val="FF0000"/>
                </a:solidFill>
              </a:rPr>
              <a:t>positive W</a:t>
            </a:r>
            <a:r>
              <a:rPr lang="en-US" dirty="0" smtClean="0"/>
              <a:t>.</a:t>
            </a:r>
          </a:p>
          <a:p>
            <a:r>
              <a:rPr lang="en-US" dirty="0" smtClean="0"/>
              <a:t>The bad news—engineers (including </a:t>
            </a:r>
            <a:r>
              <a:rPr lang="en-US" dirty="0" err="1" smtClean="0"/>
              <a:t>Halliday</a:t>
            </a:r>
            <a:r>
              <a:rPr lang="en-US" dirty="0" smtClean="0"/>
              <a:t> &amp; </a:t>
            </a:r>
            <a:r>
              <a:rPr lang="en-US" dirty="0" err="1" smtClean="0"/>
              <a:t>Resnick</a:t>
            </a:r>
            <a:r>
              <a:rPr lang="en-US" dirty="0" smtClean="0"/>
              <a:t>) use the definition of work as energy flow due to work done </a:t>
            </a:r>
            <a:r>
              <a:rPr lang="en-US" b="1" dirty="0" smtClean="0"/>
              <a:t>by</a:t>
            </a:r>
            <a:r>
              <a:rPr lang="en-US" dirty="0" smtClean="0"/>
              <a:t> the system i.e. work </a:t>
            </a:r>
            <a:r>
              <a:rPr lang="en-US" dirty="0"/>
              <a:t>done on a system </a:t>
            </a:r>
            <a:r>
              <a:rPr lang="en-US" dirty="0" smtClean="0"/>
              <a:t>in this definition has negative </a:t>
            </a:r>
            <a:r>
              <a:rPr lang="en-US" dirty="0"/>
              <a:t>W</a:t>
            </a:r>
            <a:r>
              <a:rPr lang="en-US" dirty="0" smtClean="0"/>
              <a:t>.</a:t>
            </a:r>
          </a:p>
          <a:p>
            <a:r>
              <a:rPr lang="en-US" dirty="0" smtClean="0"/>
              <a:t>We’re going to use the physicists definition which means conflicts with the sign of W in the book answers and the statement of the 1</a:t>
            </a:r>
            <a:r>
              <a:rPr lang="en-US" baseline="30000" dirty="0" smtClean="0"/>
              <a:t>st</a:t>
            </a:r>
            <a:r>
              <a:rPr lang="en-US" dirty="0" smtClean="0"/>
              <a:t> Law.</a:t>
            </a:r>
            <a:endParaRPr lang="en-US" dirty="0"/>
          </a:p>
        </p:txBody>
      </p:sp>
    </p:spTree>
    <p:extLst>
      <p:ext uri="{BB962C8B-B14F-4D97-AF65-F5344CB8AC3E}">
        <p14:creationId xmlns:p14="http://schemas.microsoft.com/office/powerpoint/2010/main" val="2515109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807" y="365125"/>
            <a:ext cx="11207930" cy="1350463"/>
          </a:xfrm>
        </p:spPr>
        <p:txBody>
          <a:bodyPr/>
          <a:lstStyle/>
          <a:p>
            <a:r>
              <a:rPr lang="en-US" dirty="0" smtClean="0"/>
              <a:t>Thermodynamic state &amp; thermodynamic process</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Thermodynamic state</a:t>
            </a:r>
            <a:r>
              <a:rPr lang="en-US" dirty="0" smtClean="0"/>
              <a:t>: A specific configuration of a system defined by its thermodynamic parameters—pressure, temperature, volume etc.</a:t>
            </a:r>
          </a:p>
          <a:p>
            <a:r>
              <a:rPr lang="en-US" dirty="0" smtClean="0"/>
              <a:t>The </a:t>
            </a:r>
            <a:r>
              <a:rPr lang="en-US" dirty="0" smtClean="0">
                <a:solidFill>
                  <a:srgbClr val="FF0000"/>
                </a:solidFill>
              </a:rPr>
              <a:t>state variables </a:t>
            </a:r>
            <a:r>
              <a:rPr lang="en-US" dirty="0" smtClean="0"/>
              <a:t>such as pressure, volume, temperature define the system. (We will add state variables Internal energy and entropy).</a:t>
            </a:r>
          </a:p>
          <a:p>
            <a:r>
              <a:rPr lang="en-US" dirty="0" smtClean="0"/>
              <a:t> A </a:t>
            </a:r>
            <a:r>
              <a:rPr lang="en-US" dirty="0" smtClean="0">
                <a:solidFill>
                  <a:srgbClr val="FF0000"/>
                </a:solidFill>
              </a:rPr>
              <a:t>thermodynamic process </a:t>
            </a:r>
            <a:r>
              <a:rPr lang="en-US" dirty="0" smtClean="0"/>
              <a:t>takes a system from one state to another by changing the internal energy of the system.</a:t>
            </a:r>
            <a:endParaRPr lang="en-US" dirty="0"/>
          </a:p>
        </p:txBody>
      </p:sp>
    </p:spTree>
    <p:extLst>
      <p:ext uri="{BB962C8B-B14F-4D97-AF65-F5344CB8AC3E}">
        <p14:creationId xmlns:p14="http://schemas.microsoft.com/office/powerpoint/2010/main" val="292515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system: Gas in a piston</a:t>
            </a:r>
            <a:endParaRPr lang="en-US" dirty="0"/>
          </a:p>
        </p:txBody>
      </p:sp>
      <p:sp>
        <p:nvSpPr>
          <p:cNvPr id="3" name="Content Placeholder 2"/>
          <p:cNvSpPr>
            <a:spLocks noGrp="1"/>
          </p:cNvSpPr>
          <p:nvPr>
            <p:ph idx="1"/>
          </p:nvPr>
        </p:nvSpPr>
        <p:spPr>
          <a:xfrm>
            <a:off x="838200" y="1825625"/>
            <a:ext cx="5135880" cy="4557758"/>
          </a:xfrm>
        </p:spPr>
        <p:txBody>
          <a:bodyPr/>
          <a:lstStyle/>
          <a:p>
            <a:r>
              <a:rPr lang="en-US" dirty="0" smtClean="0"/>
              <a:t>If the gas expands a small distance dx what work is done </a:t>
            </a:r>
            <a:r>
              <a:rPr lang="en-US" u="sng" dirty="0" smtClean="0"/>
              <a:t>on the gas</a:t>
            </a:r>
            <a:r>
              <a:rPr lang="en-US" dirty="0" smtClean="0"/>
              <a:t>?</a:t>
            </a:r>
          </a:p>
          <a:p>
            <a:r>
              <a:rPr lang="en-US" dirty="0" smtClean="0"/>
              <a:t>To get the correct sign ask—does the internal energy of the gas go up or go down.</a:t>
            </a:r>
          </a:p>
          <a:p>
            <a:r>
              <a:rPr lang="en-US" dirty="0" smtClean="0"/>
              <a:t>Remember: our definition is opposite to Halliday &amp; </a:t>
            </a:r>
            <a:r>
              <a:rPr lang="en-US" dirty="0" err="1" smtClean="0"/>
              <a:t>Resnick</a:t>
            </a:r>
            <a:r>
              <a:rPr lang="en-US" dirty="0" smtClean="0"/>
              <a:t>.</a:t>
            </a:r>
            <a:endParaRPr lang="en-US" dirty="0"/>
          </a:p>
        </p:txBody>
      </p:sp>
      <p:pic>
        <p:nvPicPr>
          <p:cNvPr id="6" name="Picture 5"/>
          <p:cNvPicPr>
            <a:picLocks noChangeAspect="1"/>
          </p:cNvPicPr>
          <p:nvPr/>
        </p:nvPicPr>
        <p:blipFill>
          <a:blip r:embed="rId2"/>
          <a:stretch>
            <a:fillRect/>
          </a:stretch>
        </p:blipFill>
        <p:spPr>
          <a:xfrm>
            <a:off x="6375727" y="1569718"/>
            <a:ext cx="5678590" cy="3106783"/>
          </a:xfrm>
          <a:prstGeom prst="rect">
            <a:avLst/>
          </a:prstGeom>
        </p:spPr>
      </p:pic>
    </p:spTree>
    <p:extLst>
      <p:ext uri="{BB962C8B-B14F-4D97-AF65-F5344CB8AC3E}">
        <p14:creationId xmlns:p14="http://schemas.microsoft.com/office/powerpoint/2010/main" val="390743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diagrams</a:t>
            </a:r>
            <a:endParaRPr lang="en-US" dirty="0"/>
          </a:p>
        </p:txBody>
      </p:sp>
      <p:sp>
        <p:nvSpPr>
          <p:cNvPr id="3" name="Content Placeholder 2"/>
          <p:cNvSpPr>
            <a:spLocks noGrp="1"/>
          </p:cNvSpPr>
          <p:nvPr>
            <p:ph idx="1"/>
          </p:nvPr>
        </p:nvSpPr>
        <p:spPr>
          <a:xfrm>
            <a:off x="838200" y="1825624"/>
            <a:ext cx="7191103" cy="4610010"/>
          </a:xfrm>
        </p:spPr>
        <p:txBody>
          <a:bodyPr>
            <a:normAutofit/>
          </a:bodyPr>
          <a:lstStyle/>
          <a:p>
            <a:r>
              <a:rPr lang="en-US" dirty="0" smtClean="0"/>
              <a:t>From 1 to 2: Expansion under constant pressure. </a:t>
            </a:r>
            <a:r>
              <a:rPr lang="en-US" dirty="0" smtClean="0">
                <a:solidFill>
                  <a:srgbClr val="FF0000"/>
                </a:solidFill>
              </a:rPr>
              <a:t>Isobaric</a:t>
            </a:r>
            <a:r>
              <a:rPr lang="en-US" dirty="0" smtClean="0"/>
              <a:t> process. </a:t>
            </a:r>
          </a:p>
          <a:p>
            <a:r>
              <a:rPr lang="en-US" dirty="0" smtClean="0"/>
              <a:t>Is work done? Positive or negative?</a:t>
            </a:r>
          </a:p>
          <a:p>
            <a:r>
              <a:rPr lang="en-US" dirty="0" smtClean="0"/>
              <a:t>From 2 to 3: Reduction of pressure at constant volume. </a:t>
            </a:r>
            <a:r>
              <a:rPr lang="en-US" dirty="0" smtClean="0">
                <a:solidFill>
                  <a:srgbClr val="FF0000"/>
                </a:solidFill>
              </a:rPr>
              <a:t>Isometric, Isochoric, </a:t>
            </a:r>
            <a:r>
              <a:rPr lang="en-US" dirty="0" err="1" smtClean="0">
                <a:solidFill>
                  <a:srgbClr val="FF0000"/>
                </a:solidFill>
              </a:rPr>
              <a:t>Isovolumetric</a:t>
            </a:r>
            <a:r>
              <a:rPr lang="en-US" dirty="0" smtClean="0"/>
              <a:t> (3 names!).</a:t>
            </a:r>
          </a:p>
          <a:p>
            <a:r>
              <a:rPr lang="en-US" dirty="0" smtClean="0"/>
              <a:t>How would we get the system from 2 to 3? Is work done?</a:t>
            </a:r>
          </a:p>
          <a:p>
            <a:r>
              <a:rPr lang="en-US" dirty="0" smtClean="0"/>
              <a:t>From 3 to 1: back to the beginning by a different path. </a:t>
            </a:r>
            <a:r>
              <a:rPr lang="en-US" u="sng" dirty="0" smtClean="0"/>
              <a:t>If</a:t>
            </a:r>
            <a:r>
              <a:rPr lang="en-US" dirty="0" smtClean="0"/>
              <a:t> at constant T: </a:t>
            </a:r>
            <a:r>
              <a:rPr lang="en-US" dirty="0" smtClean="0">
                <a:solidFill>
                  <a:srgbClr val="FF0000"/>
                </a:solidFill>
              </a:rPr>
              <a:t>Isothermal</a:t>
            </a:r>
            <a:r>
              <a:rPr lang="en-US" dirty="0" smtClean="0"/>
              <a:t>.</a:t>
            </a:r>
            <a:endParaRPr lang="en-US" dirty="0"/>
          </a:p>
        </p:txBody>
      </p:sp>
      <p:pic>
        <p:nvPicPr>
          <p:cNvPr id="4" name="Picture 3"/>
          <p:cNvPicPr>
            <a:picLocks noChangeAspect="1"/>
          </p:cNvPicPr>
          <p:nvPr/>
        </p:nvPicPr>
        <p:blipFill>
          <a:blip r:embed="rId2"/>
          <a:stretch>
            <a:fillRect/>
          </a:stretch>
        </p:blipFill>
        <p:spPr>
          <a:xfrm>
            <a:off x="7865180" y="365125"/>
            <a:ext cx="3236907" cy="3225800"/>
          </a:xfrm>
          <a:prstGeom prst="rect">
            <a:avLst/>
          </a:prstGeom>
        </p:spPr>
      </p:pic>
    </p:spTree>
    <p:extLst>
      <p:ext uri="{BB962C8B-B14F-4D97-AF65-F5344CB8AC3E}">
        <p14:creationId xmlns:p14="http://schemas.microsoft.com/office/powerpoint/2010/main" val="2527049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Diagrams</a:t>
            </a:r>
            <a:endParaRPr lang="en-US" dirty="0"/>
          </a:p>
        </p:txBody>
      </p:sp>
      <p:sp>
        <p:nvSpPr>
          <p:cNvPr id="3" name="Content Placeholder 2"/>
          <p:cNvSpPr>
            <a:spLocks noGrp="1"/>
          </p:cNvSpPr>
          <p:nvPr>
            <p:ph idx="1"/>
          </p:nvPr>
        </p:nvSpPr>
        <p:spPr>
          <a:xfrm>
            <a:off x="838200" y="1825625"/>
            <a:ext cx="6233160" cy="4351338"/>
          </a:xfrm>
        </p:spPr>
        <p:txBody>
          <a:bodyPr/>
          <a:lstStyle/>
          <a:p>
            <a:r>
              <a:rPr lang="en-US" dirty="0" smtClean="0"/>
              <a:t>What is the meaning of the area under the curve from 1 to 2?</a:t>
            </a:r>
          </a:p>
          <a:p>
            <a:r>
              <a:rPr lang="en-US" dirty="0" smtClean="0"/>
              <a:t>What is the meaning of the area enclosed in the loop 1 to 2 to 3?</a:t>
            </a:r>
          </a:p>
          <a:p>
            <a:r>
              <a:rPr lang="en-US" dirty="0" smtClean="0"/>
              <a:t>What can we say about the internal energy of the gas when it gets back to 1?</a:t>
            </a:r>
            <a:endParaRPr lang="en-US" dirty="0"/>
          </a:p>
        </p:txBody>
      </p:sp>
      <p:pic>
        <p:nvPicPr>
          <p:cNvPr id="4" name="Picture 3"/>
          <p:cNvPicPr>
            <a:picLocks noChangeAspect="1"/>
          </p:cNvPicPr>
          <p:nvPr/>
        </p:nvPicPr>
        <p:blipFill>
          <a:blip r:embed="rId2"/>
          <a:stretch>
            <a:fillRect/>
          </a:stretch>
        </p:blipFill>
        <p:spPr>
          <a:xfrm>
            <a:off x="7342666" y="875574"/>
            <a:ext cx="3236907" cy="3225800"/>
          </a:xfrm>
          <a:prstGeom prst="rect">
            <a:avLst/>
          </a:prstGeom>
        </p:spPr>
      </p:pic>
    </p:spTree>
    <p:extLst>
      <p:ext uri="{BB962C8B-B14F-4D97-AF65-F5344CB8AC3E}">
        <p14:creationId xmlns:p14="http://schemas.microsoft.com/office/powerpoint/2010/main" val="179526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Format</a:t>
            </a:r>
            <a:endParaRPr lang="en-US" dirty="0"/>
          </a:p>
        </p:txBody>
      </p:sp>
      <p:sp>
        <p:nvSpPr>
          <p:cNvPr id="3" name="Content Placeholder 2"/>
          <p:cNvSpPr>
            <a:spLocks noGrp="1"/>
          </p:cNvSpPr>
          <p:nvPr>
            <p:ph idx="1"/>
          </p:nvPr>
        </p:nvSpPr>
        <p:spPr/>
        <p:txBody>
          <a:bodyPr/>
          <a:lstStyle/>
          <a:p>
            <a:r>
              <a:rPr lang="en-US" dirty="0" smtClean="0"/>
              <a:t>Start each problem on a new page.</a:t>
            </a:r>
          </a:p>
          <a:p>
            <a:r>
              <a:rPr lang="en-US" dirty="0" smtClean="0"/>
              <a:t>Use paper without a ragged edge—copy paper or lined paper</a:t>
            </a:r>
          </a:p>
          <a:p>
            <a:r>
              <a:rPr lang="en-US" dirty="0" smtClean="0"/>
              <a:t>Number the problem clearly.</a:t>
            </a:r>
          </a:p>
          <a:p>
            <a:r>
              <a:rPr lang="en-US" dirty="0" smtClean="0"/>
              <a:t>Outline the problem briefly—give the values of parameters from the problem with the symbol you assign.</a:t>
            </a:r>
          </a:p>
          <a:p>
            <a:r>
              <a:rPr lang="en-US" dirty="0" smtClean="0"/>
              <a:t>List the parameters and solve using clear mathematical reasoning.</a:t>
            </a:r>
          </a:p>
          <a:p>
            <a:r>
              <a:rPr lang="en-US" dirty="0" smtClean="0"/>
              <a:t>Hand in at the </a:t>
            </a:r>
            <a:r>
              <a:rPr lang="en-US" u="sng" dirty="0" smtClean="0"/>
              <a:t>beginning</a:t>
            </a:r>
            <a:r>
              <a:rPr lang="en-US" dirty="0" smtClean="0"/>
              <a:t> of the class it is due.</a:t>
            </a:r>
          </a:p>
          <a:p>
            <a:endParaRPr lang="en-US" dirty="0"/>
          </a:p>
        </p:txBody>
      </p:sp>
    </p:spTree>
    <p:extLst>
      <p:ext uri="{BB962C8B-B14F-4D97-AF65-F5344CB8AC3E}">
        <p14:creationId xmlns:p14="http://schemas.microsoft.com/office/powerpoint/2010/main" val="131639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Law of Thermodynamics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𝑈</m:t>
                      </m:r>
                      <m:r>
                        <a:rPr lang="en-US" sz="3600" b="0" i="1" smtClean="0">
                          <a:latin typeface="Cambria Math" panose="02040503050406030204" pitchFamily="18" charset="0"/>
                        </a:rPr>
                        <m:t>=</m:t>
                      </m:r>
                      <m:r>
                        <a:rPr lang="en-US" sz="3600" b="0" i="1" smtClean="0">
                          <a:latin typeface="Cambria Math" panose="02040503050406030204" pitchFamily="18" charset="0"/>
                        </a:rPr>
                        <m:t>𝑄</m:t>
                      </m:r>
                      <m:r>
                        <a:rPr lang="en-US" sz="3600" b="0" i="1" smtClean="0">
                          <a:latin typeface="Cambria Math" panose="02040503050406030204" pitchFamily="18" charset="0"/>
                        </a:rPr>
                        <m:t>+</m:t>
                      </m:r>
                      <m:r>
                        <a:rPr lang="en-US" sz="3600" b="0" i="1" smtClean="0">
                          <a:latin typeface="Cambria Math" panose="02040503050406030204" pitchFamily="18" charset="0"/>
                        </a:rPr>
                        <m:t>𝑊</m:t>
                      </m:r>
                    </m:oMath>
                  </m:oMathPara>
                </a14:m>
                <a:endParaRPr lang="en-US" sz="3600" b="0" dirty="0" smtClean="0"/>
              </a:p>
              <a:p>
                <a:pPr marL="0" indent="0">
                  <a:buNone/>
                </a:pPr>
                <a:endParaRPr lang="en-US" b="0" dirty="0" smtClean="0"/>
              </a:p>
              <a:p>
                <a:r>
                  <a:rPr lang="en-US" b="0" dirty="0" smtClean="0">
                    <a:latin typeface="Cambria Math" panose="02040503050406030204" pitchFamily="18" charset="0"/>
                  </a:rPr>
                  <a:t>U=Internal energy of the gas</a:t>
                </a:r>
              </a:p>
              <a:p>
                <a:r>
                  <a:rPr lang="en-US" b="0" dirty="0" smtClean="0">
                    <a:latin typeface="Cambria Math" panose="02040503050406030204" pitchFamily="18" charset="0"/>
                  </a:rPr>
                  <a:t>Q = energy  change due to heating or cooling</a:t>
                </a:r>
              </a:p>
              <a:p>
                <a:r>
                  <a:rPr lang="en-US" b="0" dirty="0" smtClean="0">
                    <a:latin typeface="Cambria Math" panose="02040503050406030204" pitchFamily="18" charset="0"/>
                  </a:rPr>
                  <a:t>W=work done on the gas</a:t>
                </a:r>
              </a:p>
              <a:p>
                <a:r>
                  <a:rPr lang="en-US" dirty="0" smtClean="0">
                    <a:latin typeface="Cambria Math" panose="02040503050406030204" pitchFamily="18" charset="0"/>
                  </a:rPr>
                  <a:t>In </a:t>
                </a:r>
                <a:r>
                  <a:rPr lang="en-US" i="1" dirty="0" smtClean="0">
                    <a:latin typeface="Cambria Math" panose="02040503050406030204" pitchFamily="18" charset="0"/>
                  </a:rPr>
                  <a:t>inexact</a:t>
                </a:r>
                <a:r>
                  <a:rPr lang="en-US" dirty="0" smtClean="0">
                    <a:latin typeface="Cambria Math" panose="02040503050406030204" pitchFamily="18" charset="0"/>
                  </a:rPr>
                  <a:t> differential form:</a:t>
                </a:r>
              </a:p>
              <a:p>
                <a:endParaRPr lang="en-US" b="0" dirty="0" smtClean="0">
                  <a:latin typeface="Cambria Math" panose="02040503050406030204" pitchFamily="18" charset="0"/>
                </a:endParaRPr>
              </a:p>
              <a:p>
                <a:pPr marL="0" indent="0" algn="ctr">
                  <a:buNone/>
                </a:pPr>
                <a:r>
                  <a:rPr lang="en-US" b="0" i="1" dirty="0" smtClean="0">
                    <a:latin typeface="Cambria Math" panose="02040503050406030204" pitchFamily="18" charset="0"/>
                  </a:rPr>
                  <a:t> </a:t>
                </a:r>
                <a14:m>
                  <m:oMath xmlns:m="http://schemas.openxmlformats.org/officeDocument/2006/math">
                    <m:r>
                      <a:rPr lang="en-US" sz="3600" b="0" i="1" smtClean="0">
                        <a:latin typeface="Cambria Math" panose="02040503050406030204" pitchFamily="18" charset="0"/>
                      </a:rPr>
                      <m:t>𝑑𝑈</m:t>
                    </m:r>
                    <m:r>
                      <a:rPr lang="en-US" sz="3600" b="0" i="1" smtClean="0">
                        <a:latin typeface="Cambria Math" panose="02040503050406030204" pitchFamily="18" charset="0"/>
                      </a:rPr>
                      <m:t>=</m:t>
                    </m:r>
                    <m:r>
                      <a:rPr lang="en-US" sz="3600" b="0" i="1" smtClean="0">
                        <a:latin typeface="Cambria Math" panose="02040503050406030204" pitchFamily="18" charset="0"/>
                      </a:rPr>
                      <m:t>𝑑𝑄</m:t>
                    </m:r>
                    <m:r>
                      <a:rPr lang="en-US" sz="3600" b="0" i="1" smtClean="0">
                        <a:latin typeface="Cambria Math" panose="02040503050406030204" pitchFamily="18" charset="0"/>
                      </a:rPr>
                      <m:t>+</m:t>
                    </m:r>
                    <m:r>
                      <a:rPr lang="en-US" sz="3600" b="0" i="1" smtClean="0">
                        <a:latin typeface="Cambria Math" panose="02040503050406030204" pitchFamily="18" charset="0"/>
                      </a:rPr>
                      <m:t>𝑑𝑊</m:t>
                    </m:r>
                  </m:oMath>
                </a14:m>
                <a:endParaRPr lang="en-US" sz="3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8792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869168"/>
            <a:ext cx="10515600" cy="4351338"/>
          </a:xfrm>
        </p:spPr>
        <p:txBody>
          <a:bodyPr/>
          <a:lstStyle/>
          <a:p>
            <a:pPr marL="0" indent="0">
              <a:buNone/>
            </a:pPr>
            <a:r>
              <a:rPr lang="en-US" dirty="0"/>
              <a:t>A </a:t>
            </a:r>
            <a:r>
              <a:rPr lang="en-US" b="1" dirty="0"/>
              <a:t>10 m</a:t>
            </a:r>
            <a:r>
              <a:rPr lang="en-US" b="1" baseline="30000" dirty="0"/>
              <a:t>3</a:t>
            </a:r>
            <a:r>
              <a:rPr lang="en-US" dirty="0"/>
              <a:t> volume of liquid is supplied with </a:t>
            </a:r>
            <a:r>
              <a:rPr lang="en-US" b="1" dirty="0"/>
              <a:t>100 kcal</a:t>
            </a:r>
            <a:r>
              <a:rPr lang="en-US" dirty="0"/>
              <a:t> of heat and is allowed to expand at a constant pressure of </a:t>
            </a:r>
            <a:r>
              <a:rPr lang="en-US" b="1" dirty="0"/>
              <a:t>10 </a:t>
            </a:r>
            <a:r>
              <a:rPr lang="en-US" b="1" dirty="0" err="1"/>
              <a:t>atm</a:t>
            </a:r>
            <a:r>
              <a:rPr lang="en-US" b="1" dirty="0"/>
              <a:t> </a:t>
            </a:r>
            <a:r>
              <a:rPr lang="en-US" dirty="0"/>
              <a:t>to a final volume of </a:t>
            </a:r>
            <a:r>
              <a:rPr lang="en-US" b="1" dirty="0"/>
              <a:t>10.2 m</a:t>
            </a:r>
            <a:r>
              <a:rPr lang="en-US" b="1" baseline="30000" dirty="0"/>
              <a:t>3</a:t>
            </a:r>
            <a:r>
              <a:rPr lang="en-US" dirty="0"/>
              <a:t>.  </a:t>
            </a:r>
          </a:p>
          <a:p>
            <a:pPr marL="0" indent="0">
              <a:buNone/>
            </a:pPr>
            <a:r>
              <a:rPr lang="en-US" dirty="0"/>
              <a:t>(a) Sketch this process on a PV diagram.</a:t>
            </a:r>
          </a:p>
          <a:p>
            <a:pPr marL="0" indent="0">
              <a:buNone/>
            </a:pPr>
            <a:r>
              <a:rPr lang="en-US" dirty="0"/>
              <a:t>(b) Find the work done by the liquid on its environment.</a:t>
            </a:r>
          </a:p>
          <a:p>
            <a:pPr marL="0" indent="0">
              <a:buNone/>
            </a:pPr>
            <a:r>
              <a:rPr lang="en-US" dirty="0"/>
              <a:t>(c) Find the change in the internal energy of the liquid.</a:t>
            </a:r>
          </a:p>
          <a:p>
            <a:endParaRPr lang="en-US" dirty="0"/>
          </a:p>
        </p:txBody>
      </p:sp>
    </p:spTree>
    <p:extLst>
      <p:ext uri="{BB962C8B-B14F-4D97-AF65-F5344CB8AC3E}">
        <p14:creationId xmlns:p14="http://schemas.microsoft.com/office/powerpoint/2010/main" val="1041175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2811" y="1690688"/>
                <a:ext cx="10850880" cy="4797198"/>
              </a:xfrm>
            </p:spPr>
            <p:txBody>
              <a:bodyPr>
                <a:normAutofit/>
              </a:bodyPr>
              <a:lstStyle/>
              <a:p>
                <a:r>
                  <a:rPr lang="en-US" dirty="0" smtClean="0">
                    <a:solidFill>
                      <a:srgbClr val="FF0000"/>
                    </a:solidFill>
                  </a:rPr>
                  <a:t>Equation of state</a:t>
                </a:r>
                <a:r>
                  <a:rPr lang="en-US" dirty="0" smtClean="0"/>
                  <a:t>: the functional relationship between the state parameters.</a:t>
                </a:r>
              </a:p>
              <a:p>
                <a:r>
                  <a:rPr lang="en-US" dirty="0" smtClean="0"/>
                  <a:t>The ideal gas equation of state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r>
                        <a:rPr lang="en-US" i="1">
                          <a:latin typeface="Cambria Math" panose="02040503050406030204" pitchFamily="18" charset="0"/>
                        </a:rPr>
                        <m:t>=</m:t>
                      </m:r>
                      <m:r>
                        <a:rPr lang="en-US" i="1">
                          <a:latin typeface="Cambria Math" panose="02040503050406030204" pitchFamily="18" charset="0"/>
                        </a:rPr>
                        <m:t>𝑛𝑅𝑇</m:t>
                      </m:r>
                    </m:oMath>
                  </m:oMathPara>
                </a14:m>
                <a:endParaRPr lang="en-US" dirty="0"/>
              </a:p>
              <a:p>
                <a:r>
                  <a:rPr lang="en-US" dirty="0" smtClean="0"/>
                  <a:t>P is the pressure N/m</a:t>
                </a:r>
                <a:r>
                  <a:rPr lang="en-US" baseline="30000" dirty="0" smtClean="0"/>
                  <a:t>2</a:t>
                </a:r>
                <a:r>
                  <a:rPr lang="en-US" dirty="0" smtClean="0"/>
                  <a:t> (</a:t>
                </a:r>
                <a:r>
                  <a:rPr lang="en-US" dirty="0" err="1" smtClean="0"/>
                  <a:t>Pascals</a:t>
                </a:r>
                <a:r>
                  <a:rPr lang="en-US" dirty="0" smtClean="0"/>
                  <a:t>) [Note: 1 </a:t>
                </a:r>
                <a:r>
                  <a:rPr lang="en-US" dirty="0" err="1" smtClean="0"/>
                  <a:t>atm</a:t>
                </a:r>
                <a:r>
                  <a:rPr lang="en-US" dirty="0" smtClean="0"/>
                  <a:t> = 1.01x10</a:t>
                </a:r>
                <a:r>
                  <a:rPr lang="en-US" baseline="30000" dirty="0" smtClean="0"/>
                  <a:t>5</a:t>
                </a:r>
                <a:r>
                  <a:rPr lang="en-US" dirty="0" smtClean="0"/>
                  <a:t> N/m</a:t>
                </a:r>
                <a:r>
                  <a:rPr lang="en-US" baseline="30000" dirty="0" smtClean="0"/>
                  <a:t>2</a:t>
                </a:r>
                <a:r>
                  <a:rPr lang="en-US" dirty="0" smtClean="0"/>
                  <a:t>]</a:t>
                </a:r>
              </a:p>
              <a:p>
                <a:r>
                  <a:rPr lang="en-US" dirty="0" smtClean="0"/>
                  <a:t>V is the volume in m</a:t>
                </a:r>
                <a:r>
                  <a:rPr lang="en-US" baseline="30000" dirty="0" smtClean="0"/>
                  <a:t>3</a:t>
                </a:r>
              </a:p>
              <a:p>
                <a:r>
                  <a:rPr lang="en-US" dirty="0" smtClean="0"/>
                  <a:t>T is temperature K</a:t>
                </a:r>
              </a:p>
              <a:p>
                <a:r>
                  <a:rPr lang="en-US" dirty="0" smtClean="0"/>
                  <a:t>n is the number of moles of gas</a:t>
                </a:r>
              </a:p>
              <a:p>
                <a:r>
                  <a:rPr lang="en-US" dirty="0" smtClean="0"/>
                  <a:t>R is the gas constant = 8.314 J/</a:t>
                </a:r>
                <a:r>
                  <a:rPr lang="en-US" dirty="0" err="1" smtClean="0"/>
                  <a:t>mol.K</a:t>
                </a:r>
                <a:endParaRPr lang="en-US" dirty="0" smtClean="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2811" y="1690688"/>
                <a:ext cx="10850880" cy="4797198"/>
              </a:xfrm>
              <a:blipFill rotWithShape="0">
                <a:blip r:embed="rId2"/>
                <a:stretch>
                  <a:fillRect l="-1011" t="-2033"/>
                </a:stretch>
              </a:blipFill>
            </p:spPr>
            <p:txBody>
              <a:bodyPr/>
              <a:lstStyle/>
              <a:p>
                <a:r>
                  <a:rPr lang="en-US">
                    <a:noFill/>
                  </a:rPr>
                  <a:t> </a:t>
                </a:r>
              </a:p>
            </p:txBody>
          </p:sp>
        </mc:Fallback>
      </mc:AlternateContent>
    </p:spTree>
    <p:extLst>
      <p:ext uri="{BB962C8B-B14F-4D97-AF65-F5344CB8AC3E}">
        <p14:creationId xmlns:p14="http://schemas.microsoft.com/office/powerpoint/2010/main" val="3638972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dirty="0"/>
              <a:t>A gas consists of </a:t>
            </a:r>
            <a:r>
              <a:rPr lang="en-US" b="1" dirty="0"/>
              <a:t>7.3 g</a:t>
            </a:r>
            <a:r>
              <a:rPr lang="en-US" dirty="0"/>
              <a:t> of diatomic hydrogen gas at a temperature of </a:t>
            </a:r>
            <a:r>
              <a:rPr lang="en-US" b="1" dirty="0"/>
              <a:t>320 K</a:t>
            </a:r>
            <a:r>
              <a:rPr lang="en-US" dirty="0"/>
              <a:t>.  The gas is allowed to expand isothermally to twice its initial volume. Assume the gas acts as an ideal gas.</a:t>
            </a:r>
          </a:p>
          <a:p>
            <a:pPr marL="0" indent="0">
              <a:buNone/>
            </a:pPr>
            <a:r>
              <a:rPr lang="en-US" dirty="0"/>
              <a:t>(a) Sketch this process on a PV diagram.</a:t>
            </a:r>
          </a:p>
          <a:p>
            <a:pPr marL="0" indent="0">
              <a:buNone/>
            </a:pPr>
            <a:r>
              <a:rPr lang="en-US" dirty="0"/>
              <a:t>(b) Compute the work done on the gas by its environment during this process, W.</a:t>
            </a:r>
          </a:p>
        </p:txBody>
      </p:sp>
    </p:spTree>
    <p:extLst>
      <p:ext uri="{BB962C8B-B14F-4D97-AF65-F5344CB8AC3E}">
        <p14:creationId xmlns:p14="http://schemas.microsoft.com/office/powerpoint/2010/main" val="3271369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Theory of Gases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20291" y="1311748"/>
                <a:ext cx="6449287" cy="5311474"/>
              </a:xfrm>
            </p:spPr>
            <p:txBody>
              <a:bodyPr/>
              <a:lstStyle/>
              <a:p>
                <a:r>
                  <a:rPr lang="en-US" dirty="0" smtClean="0"/>
                  <a:t>A simple microscopic model of a gas represented by a large number of small entities (monatomic gas) in a cubic box of dimension L.</a:t>
                </a:r>
              </a:p>
              <a:p>
                <a14:m>
                  <m:oMath xmlns:m="http://schemas.openxmlformats.org/officeDocument/2006/math">
                    <m:sSub>
                      <m:sSubPr>
                        <m:ctrlPr>
                          <a:rPr lang="en-US" i="1" smtClean="0">
                            <a:latin typeface="Cambria Math"/>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𝑅𝑀𝑆</m:t>
                        </m:r>
                      </m:sub>
                    </m:sSub>
                    <m:r>
                      <a:rPr lang="en-US" b="0" i="0" smtClean="0">
                        <a:latin typeface="Cambria Math" panose="02040503050406030204" pitchFamily="18" charset="0"/>
                      </a:rPr>
                      <m:t>=</m:t>
                    </m:r>
                    <m:rad>
                      <m:radPr>
                        <m:degHide m:val="on"/>
                        <m:ctrlPr>
                          <a:rPr lang="en-US" b="0" i="1" smtClean="0">
                            <a:latin typeface="Cambria Math"/>
                          </a:rPr>
                        </m:ctrlPr>
                      </m:radPr>
                      <m:deg/>
                      <m:e>
                        <m:f>
                          <m:fPr>
                            <m:ctrlPr>
                              <a:rPr lang="en-US" i="1">
                                <a:latin typeface="Cambria Math"/>
                              </a:rPr>
                            </m:ctrlPr>
                          </m:fPr>
                          <m:num>
                            <m:r>
                              <a:rPr lang="en-US" b="0" i="1" smtClean="0">
                                <a:latin typeface="Cambria Math" panose="02040503050406030204" pitchFamily="18" charset="0"/>
                              </a:rPr>
                              <m:t>3</m:t>
                            </m:r>
                            <m:r>
                              <a:rPr lang="en-US" b="0" i="1" smtClean="0">
                                <a:latin typeface="Cambria Math" panose="02040503050406030204" pitchFamily="18" charset="0"/>
                              </a:rPr>
                              <m:t>𝑅𝑇</m:t>
                            </m:r>
                          </m:num>
                          <m:den>
                            <m:r>
                              <a:rPr lang="en-US" b="0" i="1" smtClean="0">
                                <a:latin typeface="Cambria Math" panose="02040503050406030204" pitchFamily="18" charset="0"/>
                              </a:rPr>
                              <m:t>𝑀</m:t>
                            </m:r>
                          </m:den>
                        </m:f>
                        <m:r>
                          <m:rPr>
                            <m:nor/>
                          </m:rPr>
                          <a:rPr lang="en-US" dirty="0"/>
                          <m:t> </m:t>
                        </m:r>
                      </m:e>
                    </m:rad>
                  </m:oMath>
                </a14:m>
                <a:endParaRPr lang="en-US" dirty="0" smtClean="0"/>
              </a:p>
              <a:p>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𝐾𝐸</m:t>
                        </m:r>
                      </m:e>
                      <m:sub>
                        <m:r>
                          <a:rPr lang="en-US" b="0" i="1" smtClean="0">
                            <a:latin typeface="Cambria Math" panose="02040503050406030204" pitchFamily="18" charset="0"/>
                          </a:rPr>
                          <m:t>𝑎𝑣𝑔</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𝑘𝑇</m:t>
                    </m:r>
                  </m:oMath>
                </a14:m>
                <a:endParaRPr lang="en-US" dirty="0" smtClean="0"/>
              </a:p>
              <a:p>
                <a:r>
                  <a:rPr lang="en-US" dirty="0" smtClean="0"/>
                  <a:t>If internal energy is due to KE off the atoms then the internal energy of n moles of gas is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𝑛</m:t>
                    </m:r>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𝐴</m:t>
                        </m:r>
                      </m:sub>
                    </m:sSub>
                    <m:r>
                      <a:rPr lang="en-US" b="0" i="1" smtClean="0">
                        <a:latin typeface="Cambria Math" panose="02040503050406030204" pitchFamily="18" charset="0"/>
                      </a:rPr>
                      <m:t>𝑘𝑇</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𝑛𝑅𝑇</m:t>
                    </m:r>
                  </m:oMath>
                </a14:m>
                <a:endParaRPr lang="en-US" dirty="0" smtClean="0"/>
              </a:p>
              <a:p>
                <a:r>
                  <a:rPr lang="en-US" dirty="0" smtClean="0">
                    <a:solidFill>
                      <a:srgbClr val="FF0000"/>
                    </a:solidFill>
                  </a:rPr>
                  <a:t>Internal energy, U, depends only on 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20291" y="1311748"/>
                <a:ext cx="6449287" cy="5311474"/>
              </a:xfrm>
              <a:blipFill rotWithShape="0">
                <a:blip r:embed="rId2"/>
                <a:stretch>
                  <a:fillRect l="-1701" t="-1837" r="-2363" b="-344"/>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528717" y="1690688"/>
            <a:ext cx="4753584" cy="3713334"/>
          </a:xfrm>
          <a:prstGeom prst="rect">
            <a:avLst/>
          </a:prstGeom>
        </p:spPr>
      </p:pic>
    </p:spTree>
    <p:extLst>
      <p:ext uri="{BB962C8B-B14F-4D97-AF65-F5344CB8AC3E}">
        <p14:creationId xmlns:p14="http://schemas.microsoft.com/office/powerpoint/2010/main" val="2046743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thermodynamic processes at </a:t>
            </a:r>
            <a:r>
              <a:rPr lang="en-US" smtClean="0"/>
              <a:t>constant </a:t>
            </a:r>
            <a:endParaRPr lang="en-US" dirty="0"/>
          </a:p>
        </p:txBody>
      </p:sp>
      <p:sp>
        <p:nvSpPr>
          <p:cNvPr id="3" name="Content Placeholder 2"/>
          <p:cNvSpPr>
            <a:spLocks noGrp="1"/>
          </p:cNvSpPr>
          <p:nvPr>
            <p:ph idx="1"/>
          </p:nvPr>
        </p:nvSpPr>
        <p:spPr>
          <a:xfrm>
            <a:off x="838200" y="1825625"/>
            <a:ext cx="7160741" cy="4351338"/>
          </a:xfrm>
        </p:spPr>
        <p:txBody>
          <a:bodyPr>
            <a:normAutofit fontScale="92500"/>
          </a:bodyPr>
          <a:lstStyle/>
          <a:p>
            <a:r>
              <a:rPr lang="en-US" dirty="0" smtClean="0"/>
              <a:t>PV = </a:t>
            </a:r>
            <a:r>
              <a:rPr lang="en-US" dirty="0" err="1" smtClean="0"/>
              <a:t>nRT</a:t>
            </a:r>
            <a:r>
              <a:rPr lang="en-US" dirty="0" smtClean="0"/>
              <a:t> but if T is constant then P= constant/V</a:t>
            </a:r>
          </a:p>
          <a:p>
            <a:r>
              <a:rPr lang="en-US" dirty="0" smtClean="0">
                <a:solidFill>
                  <a:srgbClr val="FF0000"/>
                </a:solidFill>
              </a:rPr>
              <a:t>Isotherm</a:t>
            </a:r>
            <a:r>
              <a:rPr lang="en-US" dirty="0" smtClean="0"/>
              <a:t> Change in pressure/volume keeping T constant</a:t>
            </a:r>
          </a:p>
          <a:p>
            <a:r>
              <a:rPr lang="en-US" dirty="0" smtClean="0"/>
              <a:t>The internal energy of the gas is the same at any point on an isotherm.</a:t>
            </a:r>
          </a:p>
          <a:p>
            <a:r>
              <a:rPr lang="en-US" dirty="0" smtClean="0"/>
              <a:t>To change from one internal energy to another requires changing from one isotherm (T</a:t>
            </a:r>
            <a:r>
              <a:rPr lang="en-US" baseline="-25000" dirty="0" smtClean="0"/>
              <a:t>1</a:t>
            </a:r>
            <a:r>
              <a:rPr lang="en-US" dirty="0" smtClean="0"/>
              <a:t>) to another T</a:t>
            </a:r>
            <a:r>
              <a:rPr lang="en-US" baseline="-25000" dirty="0" smtClean="0"/>
              <a:t>2</a:t>
            </a:r>
            <a:r>
              <a:rPr lang="en-US" dirty="0" smtClean="0"/>
              <a:t>.</a:t>
            </a:r>
          </a:p>
          <a:p>
            <a:r>
              <a:rPr lang="en-US" dirty="0" smtClean="0"/>
              <a:t>Many ways to move: isometric, isobaric, adiabatic</a:t>
            </a:r>
          </a:p>
          <a:p>
            <a:pPr marL="0" indent="0">
              <a:buNone/>
            </a:pPr>
            <a:endParaRPr lang="en-US" dirty="0"/>
          </a:p>
        </p:txBody>
      </p:sp>
      <p:pic>
        <p:nvPicPr>
          <p:cNvPr id="4" name="Picture 3"/>
          <p:cNvPicPr>
            <a:picLocks noChangeAspect="1"/>
          </p:cNvPicPr>
          <p:nvPr/>
        </p:nvPicPr>
        <p:blipFill>
          <a:blip r:embed="rId2"/>
          <a:stretch>
            <a:fillRect/>
          </a:stretch>
        </p:blipFill>
        <p:spPr>
          <a:xfrm>
            <a:off x="7751806" y="3490784"/>
            <a:ext cx="3749114" cy="2961284"/>
          </a:xfrm>
          <a:prstGeom prst="rect">
            <a:avLst/>
          </a:prstGeom>
        </p:spPr>
      </p:pic>
    </p:spTree>
    <p:extLst>
      <p:ext uri="{BB962C8B-B14F-4D97-AF65-F5344CB8AC3E}">
        <p14:creationId xmlns:p14="http://schemas.microsoft.com/office/powerpoint/2010/main" val="2533165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25000" dirty="0" smtClean="0"/>
              <a:t>V</a:t>
            </a:r>
            <a:r>
              <a:rPr lang="en-US" dirty="0" smtClean="0"/>
              <a:t>: Molar specific heat at constant volume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826578" cy="4351338"/>
              </a:xfrm>
            </p:spPr>
            <p:txBody>
              <a:bodyPr/>
              <a:lstStyle/>
              <a:p>
                <a14:m>
                  <m:oMath xmlns:m="http://schemas.openxmlformats.org/officeDocument/2006/math">
                    <m:r>
                      <m:rPr>
                        <m:nor/>
                      </m:rPr>
                      <a:rPr lang="en-US" dirty="0" smtClean="0">
                        <a:latin typeface="Symbol" panose="05050102010706020507" pitchFamily="18" charset="2"/>
                      </a:rPr>
                      <m:t>D</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0" smtClean="0">
                        <a:latin typeface="Cambria Math" panose="02040503050406030204" pitchFamily="18" charset="0"/>
                        <a:ea typeface="Cambria Math" panose="02040503050406030204" pitchFamily="18" charset="0"/>
                      </a:rPr>
                      <m:t> : </m:t>
                    </m:r>
                  </m:oMath>
                </a14:m>
                <a:r>
                  <a:rPr lang="en-US" dirty="0" smtClean="0"/>
                  <a:t>If I add heat </a:t>
                </a:r>
                <a:r>
                  <a:rPr lang="en-US" dirty="0" smtClean="0">
                    <a:latin typeface="Symbol" panose="05050102010706020507" pitchFamily="18" charset="2"/>
                  </a:rPr>
                  <a:t>D</a:t>
                </a:r>
                <a:r>
                  <a:rPr lang="en-US" dirty="0" smtClean="0"/>
                  <a:t>Q to n moles of gas the temperature rises</a:t>
                </a:r>
              </a:p>
              <a:p>
                <a:r>
                  <a:rPr lang="en-US" dirty="0" smtClean="0"/>
                  <a:t>W=0		No work done at constant volume</a:t>
                </a:r>
              </a:p>
              <a:p>
                <a:r>
                  <a:rPr lang="en-US" dirty="0" smtClean="0">
                    <a:latin typeface="Symbol" panose="05050102010706020507" pitchFamily="18" charset="2"/>
                  </a:rPr>
                  <a:t>D</a:t>
                </a:r>
                <a:r>
                  <a:rPr lang="en-US" dirty="0" smtClean="0"/>
                  <a:t>U=</a:t>
                </a:r>
                <a:r>
                  <a:rPr lang="en-US" dirty="0" smtClean="0">
                    <a:latin typeface="Symbol" panose="05050102010706020507" pitchFamily="18" charset="2"/>
                  </a:rPr>
                  <a:t>D</a:t>
                </a:r>
                <a:r>
                  <a:rPr lang="en-US" dirty="0" smtClean="0"/>
                  <a:t>Q+</a:t>
                </a:r>
                <a:r>
                  <a:rPr lang="en-US" dirty="0" smtClean="0">
                    <a:latin typeface="Symbol" panose="05050102010706020507" pitchFamily="18" charset="2"/>
                  </a:rPr>
                  <a:t>D</a:t>
                </a:r>
                <a:r>
                  <a:rPr lang="en-US" dirty="0" smtClean="0"/>
                  <a:t>W =&gt; </a:t>
                </a:r>
                <a:r>
                  <a:rPr lang="en-US" dirty="0" smtClean="0">
                    <a:latin typeface="Symbol" panose="05050102010706020507" pitchFamily="18" charset="2"/>
                  </a:rPr>
                  <a:t>D</a:t>
                </a:r>
                <a:r>
                  <a:rPr lang="en-US" dirty="0" smtClean="0"/>
                  <a:t>U=Q</a:t>
                </a:r>
              </a:p>
              <a:p>
                <a14:m>
                  <m:oMath xmlns:m="http://schemas.openxmlformats.org/officeDocument/2006/math">
                    <m:sSub>
                      <m:sSubPr>
                        <m:ctrlPr>
                          <a:rPr lang="en-US" i="1" dirty="0" smtClean="0">
                            <a:latin typeface="Cambria Math"/>
                          </a:rPr>
                        </m:ctrlPr>
                      </m:sSubPr>
                      <m:e>
                        <m:r>
                          <a:rPr lang="en-US" b="0" i="1" dirty="0" smtClean="0">
                            <a:latin typeface="Cambria Math" panose="02040503050406030204" pitchFamily="18" charset="0"/>
                          </a:rPr>
                          <m:t>𝐶</m:t>
                        </m:r>
                      </m:e>
                      <m:sub>
                        <m:r>
                          <a:rPr lang="en-US" b="0" i="1" dirty="0" smtClean="0">
                            <a:latin typeface="Cambria Math" panose="02040503050406030204" pitchFamily="18" charset="0"/>
                          </a:rPr>
                          <m:t>𝑉</m:t>
                        </m:r>
                      </m:sub>
                    </m:sSub>
                    <m:r>
                      <a:rPr lang="en-US" i="1" dirty="0" smtClean="0">
                        <a:latin typeface="Cambria Math" panose="02040503050406030204" pitchFamily="18" charset="0"/>
                      </a:rPr>
                      <m:t>=</m:t>
                    </m:r>
                    <m:f>
                      <m:fPr>
                        <m:ctrlPr>
                          <a:rPr lang="en-US" i="1" dirty="0" smtClean="0">
                            <a:latin typeface="Cambria Math"/>
                          </a:rPr>
                        </m:ctrlPr>
                      </m:fPr>
                      <m:num>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𝑈</m:t>
                        </m:r>
                      </m:num>
                      <m:den>
                        <m:r>
                          <a:rPr lang="en-US" b="0" i="1" dirty="0" smtClean="0">
                            <a:latin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𝑇</m:t>
                        </m:r>
                      </m:den>
                    </m:f>
                    <m:r>
                      <a:rPr lang="en-US" b="0" i="1" dirty="0" smtClean="0">
                        <a:latin typeface="Cambria Math" panose="02040503050406030204" pitchFamily="18" charset="0"/>
                      </a:rPr>
                      <m:t>=</m:t>
                    </m:r>
                    <m:f>
                      <m:fPr>
                        <m:ctrlPr>
                          <a:rPr lang="en-US" b="0" i="1" dirty="0" smtClean="0">
                            <a:latin typeface="Cambria Math"/>
                          </a:rPr>
                        </m:ctrlPr>
                      </m:fPr>
                      <m:num>
                        <m:f>
                          <m:fPr>
                            <m:ctrlPr>
                              <a:rPr lang="en-US" b="0" i="1" dirty="0" smtClean="0">
                                <a:latin typeface="Cambria Math"/>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𝑛𝑅</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𝑇</m:t>
                        </m:r>
                      </m:num>
                      <m:den>
                        <m:r>
                          <a:rPr lang="en-US" b="0" i="1" dirty="0" smtClean="0">
                            <a:latin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𝑇</m:t>
                        </m:r>
                      </m:den>
                    </m:f>
                    <m:r>
                      <a:rPr lang="en-US" b="0" i="0" dirty="0" smtClean="0">
                        <a:latin typeface="Cambria Math" panose="02040503050406030204" pitchFamily="18" charset="0"/>
                      </a:rPr>
                      <m:t>=</m:t>
                    </m:r>
                    <m:f>
                      <m:fPr>
                        <m:ctrlPr>
                          <a:rPr lang="en-US" b="0" i="1" dirty="0" smtClean="0">
                            <a:latin typeface="Cambria Math"/>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2</m:t>
                        </m:r>
                      </m:den>
                    </m:f>
                    <m:r>
                      <a:rPr lang="en-US" b="0" i="1" dirty="0" smtClean="0">
                        <a:latin typeface="Cambria Math" panose="02040503050406030204" pitchFamily="18" charset="0"/>
                      </a:rPr>
                      <m:t>𝑅</m:t>
                    </m:r>
                  </m:oMath>
                </a14:m>
                <a:endParaRPr lang="en-US" dirty="0" smtClean="0"/>
              </a:p>
              <a:p>
                <a:r>
                  <a:rPr lang="en-US" dirty="0" smtClean="0"/>
                  <a:t>3R/2=12.5 J/</a:t>
                </a:r>
                <a:r>
                  <a:rPr lang="en-US" dirty="0" err="1" smtClean="0"/>
                  <a:t>mol.K</a:t>
                </a:r>
                <a:endParaRPr lang="en-US" dirty="0" smtClean="0"/>
              </a:p>
              <a:p>
                <a:r>
                  <a:rPr lang="en-US" dirty="0" smtClean="0"/>
                  <a:t>Actual monatomic gases: He 12.5 J/</a:t>
                </a:r>
                <a:r>
                  <a:rPr lang="en-US" dirty="0" err="1" smtClean="0"/>
                  <a:t>mol</a:t>
                </a:r>
                <a:r>
                  <a:rPr lang="en-US" dirty="0" smtClean="0"/>
                  <a:t> K	</a:t>
                </a:r>
                <a:r>
                  <a:rPr lang="en-US" dirty="0" err="1" smtClean="0"/>
                  <a:t>Ar</a:t>
                </a:r>
                <a:r>
                  <a:rPr lang="en-US" dirty="0" smtClean="0"/>
                  <a:t> 12.6 J/</a:t>
                </a:r>
                <a:r>
                  <a:rPr lang="en-US" dirty="0" err="1" smtClean="0"/>
                  <a:t>mol</a:t>
                </a:r>
                <a:r>
                  <a:rPr lang="en-US" dirty="0" smtClean="0"/>
                  <a:t> K</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826578" cy="4351338"/>
              </a:xfrm>
              <a:blipFill rotWithShape="0">
                <a:blip r:embed="rId2"/>
                <a:stretch>
                  <a:fillRect l="-1014" t="-2661"/>
                </a:stretch>
              </a:blipFill>
            </p:spPr>
            <p:txBody>
              <a:bodyPr/>
              <a:lstStyle/>
              <a:p>
                <a:r>
                  <a:rPr lang="en-US">
                    <a:noFill/>
                  </a:rPr>
                  <a:t> </a:t>
                </a:r>
              </a:p>
            </p:txBody>
          </p:sp>
        </mc:Fallback>
      </mc:AlternateContent>
    </p:spTree>
    <p:extLst>
      <p:ext uri="{BB962C8B-B14F-4D97-AF65-F5344CB8AC3E}">
        <p14:creationId xmlns:p14="http://schemas.microsoft.com/office/powerpoint/2010/main" val="3534651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25000" dirty="0" smtClean="0"/>
              <a:t>P</a:t>
            </a:r>
            <a:r>
              <a:rPr lang="en-US" dirty="0" smtClean="0"/>
              <a:t>: Molar specific heat at constant pressure</a:t>
            </a:r>
            <a:endParaRPr lang="en-US" dirty="0"/>
          </a:p>
        </p:txBody>
      </p:sp>
      <p:sp>
        <p:nvSpPr>
          <p:cNvPr id="3" name="Content Placeholder 2"/>
          <p:cNvSpPr>
            <a:spLocks noGrp="1"/>
          </p:cNvSpPr>
          <p:nvPr>
            <p:ph idx="1"/>
          </p:nvPr>
        </p:nvSpPr>
        <p:spPr/>
        <p:txBody>
          <a:bodyPr/>
          <a:lstStyle/>
          <a:p>
            <a:r>
              <a:rPr lang="en-US" dirty="0" smtClean="0"/>
              <a:t>We want to find molar specific heat, C</a:t>
            </a:r>
            <a:r>
              <a:rPr lang="en-US" baseline="-25000" dirty="0" smtClean="0"/>
              <a:t>P</a:t>
            </a:r>
            <a:r>
              <a:rPr lang="en-US" dirty="0" smtClean="0"/>
              <a:t>:	</a:t>
            </a:r>
            <a:r>
              <a:rPr lang="en-US" dirty="0" smtClean="0">
                <a:latin typeface="Symbol" panose="05050102010706020507" pitchFamily="18" charset="2"/>
              </a:rPr>
              <a:t>D</a:t>
            </a:r>
            <a:r>
              <a:rPr lang="en-US" dirty="0" smtClean="0"/>
              <a:t>Q = </a:t>
            </a:r>
            <a:r>
              <a:rPr lang="en-US" dirty="0" err="1" smtClean="0"/>
              <a:t>nC</a:t>
            </a:r>
            <a:r>
              <a:rPr lang="en-US" baseline="-25000" dirty="0" err="1" smtClean="0"/>
              <a:t>P</a:t>
            </a:r>
            <a:r>
              <a:rPr lang="en-US" dirty="0" err="1" smtClean="0">
                <a:latin typeface="Symbol" panose="05050102010706020507" pitchFamily="18" charset="2"/>
              </a:rPr>
              <a:t>D</a:t>
            </a:r>
            <a:r>
              <a:rPr lang="en-US" dirty="0" err="1" smtClean="0"/>
              <a:t>T</a:t>
            </a:r>
            <a:endParaRPr lang="en-US" dirty="0" smtClean="0"/>
          </a:p>
          <a:p>
            <a:r>
              <a:rPr lang="en-US" dirty="0" smtClean="0"/>
              <a:t>Work is done </a:t>
            </a:r>
            <a:r>
              <a:rPr lang="en-US" dirty="0" smtClean="0">
                <a:latin typeface="Symbol" panose="05050102010706020507" pitchFamily="18" charset="2"/>
              </a:rPr>
              <a:t>D</a:t>
            </a:r>
            <a:r>
              <a:rPr lang="en-US" dirty="0" smtClean="0"/>
              <a:t>W=-P</a:t>
            </a:r>
            <a:r>
              <a:rPr lang="en-US" dirty="0" smtClean="0">
                <a:latin typeface="Symbol" panose="05050102010706020507" pitchFamily="18" charset="2"/>
              </a:rPr>
              <a:t>D</a:t>
            </a:r>
            <a:r>
              <a:rPr lang="en-US" dirty="0" smtClean="0"/>
              <a:t>V=-</a:t>
            </a:r>
            <a:r>
              <a:rPr lang="en-US" dirty="0" err="1" smtClean="0"/>
              <a:t>nR</a:t>
            </a:r>
            <a:r>
              <a:rPr lang="en-US" dirty="0" err="1" smtClean="0">
                <a:latin typeface="Symbol" panose="05050102010706020507" pitchFamily="18" charset="2"/>
              </a:rPr>
              <a:t>D</a:t>
            </a:r>
            <a:r>
              <a:rPr lang="en-US" dirty="0" err="1" smtClean="0"/>
              <a:t>T</a:t>
            </a:r>
            <a:r>
              <a:rPr lang="en-US" dirty="0" smtClean="0"/>
              <a:t>  (using PV=</a:t>
            </a:r>
            <a:r>
              <a:rPr lang="en-US" dirty="0" err="1" smtClean="0"/>
              <a:t>nRT</a:t>
            </a:r>
            <a:r>
              <a:rPr lang="en-US" dirty="0" smtClean="0"/>
              <a:t>)</a:t>
            </a:r>
          </a:p>
          <a:p>
            <a:r>
              <a:rPr lang="en-US" dirty="0" smtClean="0"/>
              <a:t>1</a:t>
            </a:r>
            <a:r>
              <a:rPr lang="en-US" baseline="30000" dirty="0" smtClean="0"/>
              <a:t>st</a:t>
            </a:r>
            <a:r>
              <a:rPr lang="en-US" dirty="0" smtClean="0"/>
              <a:t> Law of Thermodynamics	</a:t>
            </a:r>
            <a:r>
              <a:rPr lang="en-US" dirty="0" smtClean="0">
                <a:latin typeface="Symbol" panose="05050102010706020507" pitchFamily="18" charset="2"/>
              </a:rPr>
              <a:t>D</a:t>
            </a:r>
            <a:r>
              <a:rPr lang="en-US" dirty="0" smtClean="0"/>
              <a:t>U=</a:t>
            </a:r>
            <a:r>
              <a:rPr lang="en-US" dirty="0" smtClean="0">
                <a:latin typeface="Symbol" panose="05050102010706020507" pitchFamily="18" charset="2"/>
              </a:rPr>
              <a:t>D</a:t>
            </a:r>
            <a:r>
              <a:rPr lang="en-US" dirty="0" smtClean="0"/>
              <a:t>Q+</a:t>
            </a:r>
            <a:r>
              <a:rPr lang="en-US" dirty="0" smtClean="0">
                <a:latin typeface="Symbol" panose="05050102010706020507" pitchFamily="18" charset="2"/>
              </a:rPr>
              <a:t>D</a:t>
            </a:r>
            <a:r>
              <a:rPr lang="en-US" dirty="0" smtClean="0"/>
              <a:t>W</a:t>
            </a:r>
          </a:p>
          <a:p>
            <a:r>
              <a:rPr lang="en-US" dirty="0" smtClean="0">
                <a:latin typeface="Symbol" panose="05050102010706020507" pitchFamily="18" charset="2"/>
              </a:rPr>
              <a:t>D</a:t>
            </a:r>
            <a:r>
              <a:rPr lang="en-US" dirty="0" smtClean="0"/>
              <a:t>U = </a:t>
            </a:r>
            <a:r>
              <a:rPr lang="en-US" dirty="0" err="1" smtClean="0"/>
              <a:t>nC</a:t>
            </a:r>
            <a:r>
              <a:rPr lang="en-US" baseline="-25000" dirty="0" err="1" smtClean="0"/>
              <a:t>V</a:t>
            </a:r>
            <a:r>
              <a:rPr lang="en-US" dirty="0" err="1" smtClean="0">
                <a:latin typeface="Symbol" panose="05050102010706020507" pitchFamily="18" charset="2"/>
              </a:rPr>
              <a:t>D</a:t>
            </a:r>
            <a:r>
              <a:rPr lang="en-US" dirty="0" err="1" smtClean="0"/>
              <a:t>T</a:t>
            </a:r>
            <a:r>
              <a:rPr lang="en-US" dirty="0" smtClean="0"/>
              <a:t> because that gives the energy to change from one isotherm to another—one internal energy value to another</a:t>
            </a:r>
          </a:p>
          <a:p>
            <a:r>
              <a:rPr lang="en-US" dirty="0" err="1" smtClean="0"/>
              <a:t>nC</a:t>
            </a:r>
            <a:r>
              <a:rPr lang="en-US" baseline="-25000" dirty="0" err="1" smtClean="0"/>
              <a:t>V</a:t>
            </a:r>
            <a:r>
              <a:rPr lang="en-US" dirty="0" err="1" smtClean="0">
                <a:latin typeface="Symbol" panose="05050102010706020507" pitchFamily="18" charset="2"/>
              </a:rPr>
              <a:t>D</a:t>
            </a:r>
            <a:r>
              <a:rPr lang="en-US" dirty="0" err="1" smtClean="0"/>
              <a:t>T</a:t>
            </a:r>
            <a:r>
              <a:rPr lang="en-US" dirty="0" smtClean="0"/>
              <a:t> = </a:t>
            </a:r>
            <a:r>
              <a:rPr lang="en-US" dirty="0" err="1" smtClean="0"/>
              <a:t>nC</a:t>
            </a:r>
            <a:r>
              <a:rPr lang="en-US" baseline="-25000" dirty="0" err="1" smtClean="0"/>
              <a:t>P</a:t>
            </a:r>
            <a:r>
              <a:rPr lang="en-US" dirty="0" err="1" smtClean="0">
                <a:latin typeface="Symbol" panose="05050102010706020507" pitchFamily="18" charset="2"/>
              </a:rPr>
              <a:t>D</a:t>
            </a:r>
            <a:r>
              <a:rPr lang="en-US" dirty="0" err="1" smtClean="0"/>
              <a:t>T</a:t>
            </a:r>
            <a:r>
              <a:rPr lang="en-US" dirty="0" smtClean="0"/>
              <a:t> - </a:t>
            </a:r>
            <a:r>
              <a:rPr lang="en-US" dirty="0" err="1" smtClean="0"/>
              <a:t>nR</a:t>
            </a:r>
            <a:r>
              <a:rPr lang="en-US" dirty="0" err="1" smtClean="0">
                <a:latin typeface="Symbol" panose="05050102010706020507" pitchFamily="18" charset="2"/>
              </a:rPr>
              <a:t>D</a:t>
            </a:r>
            <a:r>
              <a:rPr lang="en-US" dirty="0" err="1" smtClean="0"/>
              <a:t>T</a:t>
            </a:r>
            <a:r>
              <a:rPr lang="en-US" dirty="0" smtClean="0"/>
              <a:t> which means that C</a:t>
            </a:r>
            <a:r>
              <a:rPr lang="en-US" baseline="-25000" dirty="0" smtClean="0"/>
              <a:t>V </a:t>
            </a:r>
            <a:r>
              <a:rPr lang="en-US" dirty="0" smtClean="0"/>
              <a:t>= C</a:t>
            </a:r>
            <a:r>
              <a:rPr lang="en-US" baseline="-25000" dirty="0" smtClean="0"/>
              <a:t>P </a:t>
            </a:r>
            <a:r>
              <a:rPr lang="en-US" dirty="0" smtClean="0"/>
              <a:t>- R</a:t>
            </a:r>
          </a:p>
        </p:txBody>
      </p:sp>
    </p:spTree>
    <p:extLst>
      <p:ext uri="{BB962C8B-B14F-4D97-AF65-F5344CB8AC3E}">
        <p14:creationId xmlns:p14="http://schemas.microsoft.com/office/powerpoint/2010/main" val="1688965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66814"/>
                <a:ext cx="10515600" cy="4351338"/>
              </a:xfrm>
            </p:spPr>
            <p:txBody>
              <a:bodyPr/>
              <a:lstStyle/>
              <a:p>
                <a:pPr marL="0" indent="0">
                  <a:buNone/>
                </a:pPr>
                <a:r>
                  <a:rPr lang="en-US" dirty="0" smtClean="0"/>
                  <a:t>Show that when an ideal gas undergoes an adiabatic expansion the relation between P and V is such that </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p>
                        <m:sSupPr>
                          <m:ctrlPr>
                            <a:rPr lang="en-US" b="0" i="1" smtClean="0">
                              <a:latin typeface="Cambria Math"/>
                            </a:rPr>
                          </m:ctrlPr>
                        </m:sSupPr>
                        <m:e>
                          <m:r>
                            <a:rPr lang="en-US" b="0" i="1" smtClean="0">
                              <a:latin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𝛾</m:t>
                          </m:r>
                        </m:sup>
                      </m:sSup>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oMath>
                  </m:oMathPara>
                </a14:m>
                <a:endParaRPr lang="en-US" dirty="0" smtClean="0"/>
              </a:p>
              <a:p>
                <a:pPr marL="0" indent="0">
                  <a:buNone/>
                </a:pPr>
                <a:endParaRPr lang="en-US" dirty="0"/>
              </a:p>
              <a:p>
                <a:pPr marL="0" indent="0">
                  <a:buNone/>
                </a:pPr>
                <a:r>
                  <a:rPr lang="en-US" dirty="0" smtClean="0"/>
                  <a:t>where </a:t>
                </a:r>
                <a:r>
                  <a:rPr lang="en-US" dirty="0" smtClean="0">
                    <a:latin typeface="Symbol" panose="05050102010706020507" pitchFamily="18" charset="2"/>
                    <a:ea typeface="SimSun" panose="02010600030101010101" pitchFamily="2" charset="-122"/>
                  </a:rPr>
                  <a:t>g</a:t>
                </a:r>
                <a:r>
                  <a:rPr lang="en-US" dirty="0" smtClean="0"/>
                  <a:t> = C</a:t>
                </a:r>
                <a:r>
                  <a:rPr lang="en-US" baseline="-25000" dirty="0" smtClean="0"/>
                  <a:t>P</a:t>
                </a:r>
                <a:r>
                  <a:rPr lang="en-US" dirty="0" smtClean="0"/>
                  <a:t>/C</a:t>
                </a:r>
                <a:r>
                  <a:rPr lang="en-US" baseline="-25000" dirty="0" smtClean="0"/>
                  <a:t>V</a:t>
                </a: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66814"/>
                <a:ext cx="10515600" cy="4351338"/>
              </a:xfrm>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130276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Plots for Isothermal and Adiabatic Processes</a:t>
            </a:r>
            <a:endParaRPr lang="en-US" dirty="0"/>
          </a:p>
        </p:txBody>
      </p:sp>
      <p:sp>
        <p:nvSpPr>
          <p:cNvPr id="3" name="Content Placeholder 2"/>
          <p:cNvSpPr>
            <a:spLocks noGrp="1"/>
          </p:cNvSpPr>
          <p:nvPr>
            <p:ph idx="1"/>
          </p:nvPr>
        </p:nvSpPr>
        <p:spPr>
          <a:xfrm>
            <a:off x="838200" y="2295182"/>
            <a:ext cx="10515600" cy="4351338"/>
          </a:xfrm>
        </p:spPr>
        <p:txBody>
          <a:bodyPr/>
          <a:lstStyle/>
          <a:p>
            <a:r>
              <a:rPr lang="en-US" dirty="0" smtClean="0"/>
              <a:t>Using the Ideal Gas law, sketch the path of an isothermal expansion between two states.</a:t>
            </a:r>
          </a:p>
          <a:p>
            <a:r>
              <a:rPr lang="en-US" dirty="0" smtClean="0"/>
              <a:t>Using </a:t>
            </a:r>
            <a:r>
              <a:rPr lang="en-US" dirty="0" err="1" smtClean="0"/>
              <a:t>PV</a:t>
            </a:r>
            <a:r>
              <a:rPr lang="en-US" baseline="30000" dirty="0" err="1" smtClean="0">
                <a:latin typeface="Symbol" panose="05050102010706020507" pitchFamily="18" charset="2"/>
              </a:rPr>
              <a:t>g</a:t>
            </a:r>
            <a:r>
              <a:rPr lang="en-US" dirty="0" smtClean="0"/>
              <a:t>=constant do the same for an adiabatic transition between states.</a:t>
            </a:r>
          </a:p>
          <a:p>
            <a:r>
              <a:rPr lang="en-US" dirty="0" smtClean="0"/>
              <a:t>What are the slopes of the isothermal and the adiabatic transitions? Which is steeper?</a:t>
            </a:r>
            <a:endParaRPr lang="en-US" dirty="0"/>
          </a:p>
        </p:txBody>
      </p:sp>
    </p:spTree>
    <p:extLst>
      <p:ext uri="{BB962C8B-B14F-4D97-AF65-F5344CB8AC3E}">
        <p14:creationId xmlns:p14="http://schemas.microsoft.com/office/powerpoint/2010/main" val="227240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thermodynamics? </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Thermal physics </a:t>
            </a:r>
            <a:r>
              <a:rPr lang="en-US" dirty="0" smtClean="0"/>
              <a:t>is the study of </a:t>
            </a:r>
            <a:r>
              <a:rPr lang="en-US" dirty="0"/>
              <a:t>the interactions of </a:t>
            </a:r>
            <a:r>
              <a:rPr lang="en-US" dirty="0">
                <a:solidFill>
                  <a:srgbClr val="FF0000"/>
                </a:solidFill>
              </a:rPr>
              <a:t>macroscopic</a:t>
            </a:r>
            <a:r>
              <a:rPr lang="en-US" dirty="0"/>
              <a:t> systems of particles as </a:t>
            </a:r>
            <a:r>
              <a:rPr lang="en-US" dirty="0">
                <a:solidFill>
                  <a:srgbClr val="FF0000"/>
                </a:solidFill>
              </a:rPr>
              <a:t>energy</a:t>
            </a:r>
            <a:r>
              <a:rPr lang="en-US" dirty="0"/>
              <a:t> is exchanged between them</a:t>
            </a:r>
            <a:r>
              <a:rPr lang="en-US" dirty="0" smtClean="0"/>
              <a:t>.</a:t>
            </a:r>
          </a:p>
          <a:p>
            <a:r>
              <a:rPr lang="en-US" dirty="0" smtClean="0">
                <a:solidFill>
                  <a:schemeClr val="accent1">
                    <a:lumMod val="75000"/>
                  </a:schemeClr>
                </a:solidFill>
              </a:rPr>
              <a:t>Thermodynamics</a:t>
            </a:r>
            <a:r>
              <a:rPr lang="en-US" dirty="0" smtClean="0"/>
              <a:t> is the study of the change in macroscopic properties of a system involving heat. </a:t>
            </a:r>
          </a:p>
          <a:p>
            <a:pPr lvl="1"/>
            <a:r>
              <a:rPr lang="en-US" dirty="0" smtClean="0"/>
              <a:t>Macroscopic properties means pressure</a:t>
            </a:r>
            <a:r>
              <a:rPr lang="en-US" dirty="0"/>
              <a:t>, volume, temperature, internal energy, entropy</a:t>
            </a:r>
            <a:r>
              <a:rPr lang="en-US" dirty="0" smtClean="0"/>
              <a:t>…</a:t>
            </a:r>
          </a:p>
          <a:p>
            <a:pPr lvl="1"/>
            <a:r>
              <a:rPr lang="en-US" dirty="0" smtClean="0"/>
              <a:t>Thermodynamics does not </a:t>
            </a:r>
            <a:r>
              <a:rPr lang="en-US" i="1" dirty="0" smtClean="0"/>
              <a:t>typically</a:t>
            </a:r>
            <a:r>
              <a:rPr lang="en-US" dirty="0" smtClean="0"/>
              <a:t> address the atomic/molecular aspects of  the system</a:t>
            </a:r>
          </a:p>
          <a:p>
            <a:pPr lvl="1"/>
            <a:r>
              <a:rPr lang="en-US" dirty="0" smtClean="0"/>
              <a:t>“Engineering” discipline—useful (vital?) for understanding and solving real world problems.</a:t>
            </a:r>
          </a:p>
          <a:p>
            <a:pPr lvl="1"/>
            <a:endParaRPr lang="en-US" dirty="0"/>
          </a:p>
          <a:p>
            <a:endParaRPr lang="en-US" dirty="0"/>
          </a:p>
        </p:txBody>
      </p:sp>
    </p:spTree>
    <p:extLst>
      <p:ext uri="{BB962C8B-B14F-4D97-AF65-F5344CB8AC3E}">
        <p14:creationId xmlns:p14="http://schemas.microsoft.com/office/powerpoint/2010/main" val="528169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87681" cy="1325563"/>
          </a:xfrm>
        </p:spPr>
        <p:txBody>
          <a:bodyPr/>
          <a:lstStyle/>
          <a:p>
            <a:r>
              <a:rPr lang="en-US" dirty="0" err="1" smtClean="0"/>
              <a:t>Equipartition</a:t>
            </a:r>
            <a:r>
              <a:rPr lang="en-US" dirty="0" smtClean="0"/>
              <a:t> of Energy &amp; Degrees of Freedom</a:t>
            </a:r>
            <a:endParaRPr lang="en-US" dirty="0"/>
          </a:p>
        </p:txBody>
      </p:sp>
      <p:sp>
        <p:nvSpPr>
          <p:cNvPr id="3" name="Content Placeholder 2"/>
          <p:cNvSpPr>
            <a:spLocks noGrp="1"/>
          </p:cNvSpPr>
          <p:nvPr>
            <p:ph idx="1"/>
          </p:nvPr>
        </p:nvSpPr>
        <p:spPr/>
        <p:txBody>
          <a:bodyPr/>
          <a:lstStyle/>
          <a:p>
            <a:r>
              <a:rPr lang="en-US" dirty="0" smtClean="0"/>
              <a:t>Energy in the kinetic theory of gases will be divided equally divided between all the excitations that can contain energy</a:t>
            </a:r>
          </a:p>
          <a:p>
            <a:r>
              <a:rPr lang="en-US" dirty="0" smtClean="0"/>
              <a:t>Monatomic elements</a:t>
            </a:r>
          </a:p>
          <a:p>
            <a:pPr lvl="1"/>
            <a:r>
              <a:rPr lang="en-US" dirty="0" smtClean="0"/>
              <a:t>3 translational degrees of freedom ½ mv</a:t>
            </a:r>
            <a:r>
              <a:rPr lang="en-US" baseline="-25000" dirty="0" smtClean="0"/>
              <a:t>i</a:t>
            </a:r>
            <a:r>
              <a:rPr lang="en-US" baseline="30000" dirty="0" smtClean="0"/>
              <a:t>2</a:t>
            </a:r>
          </a:p>
          <a:p>
            <a:pPr lvl="1"/>
            <a:r>
              <a:rPr lang="en-US" dirty="0" smtClean="0"/>
              <a:t>C</a:t>
            </a:r>
            <a:r>
              <a:rPr lang="en-US" baseline="-25000" dirty="0" smtClean="0"/>
              <a:t>V</a:t>
            </a:r>
            <a:r>
              <a:rPr lang="en-US" dirty="0" smtClean="0"/>
              <a:t>=3/2 R C</a:t>
            </a:r>
            <a:r>
              <a:rPr lang="en-US" baseline="-25000" dirty="0" smtClean="0"/>
              <a:t>P</a:t>
            </a:r>
            <a:r>
              <a:rPr lang="en-US" dirty="0" smtClean="0"/>
              <a:t>=5/2 R </a:t>
            </a:r>
          </a:p>
          <a:p>
            <a:r>
              <a:rPr lang="en-US" dirty="0" smtClean="0"/>
              <a:t>Diatomic elements</a:t>
            </a:r>
          </a:p>
          <a:p>
            <a:pPr lvl="1"/>
            <a:r>
              <a:rPr lang="en-US" dirty="0"/>
              <a:t>3 translational degrees of freedom ½ </a:t>
            </a:r>
            <a:r>
              <a:rPr lang="en-US" dirty="0" smtClean="0"/>
              <a:t>mv</a:t>
            </a:r>
            <a:r>
              <a:rPr lang="en-US" baseline="-25000" dirty="0" smtClean="0"/>
              <a:t>i</a:t>
            </a:r>
            <a:r>
              <a:rPr lang="en-US" baseline="30000" dirty="0" smtClean="0"/>
              <a:t>2 </a:t>
            </a:r>
            <a:r>
              <a:rPr lang="en-US" dirty="0" smtClean="0"/>
              <a:t>and two rotational degrees ½ </a:t>
            </a:r>
            <a:r>
              <a:rPr lang="en-US" dirty="0" smtClean="0">
                <a:latin typeface="Times New Roman" panose="02020603050405020304" pitchFamily="18" charset="0"/>
                <a:cs typeface="Times New Roman" panose="02020603050405020304" pitchFamily="18" charset="0"/>
              </a:rPr>
              <a:t>I</a:t>
            </a:r>
            <a:r>
              <a:rPr lang="en-US" dirty="0" smtClean="0">
                <a:latin typeface="Symbol" panose="05050102010706020507" pitchFamily="18" charset="2"/>
              </a:rPr>
              <a:t>w</a:t>
            </a:r>
            <a:r>
              <a:rPr lang="en-US" baseline="-25000" dirty="0" smtClean="0"/>
              <a:t>i</a:t>
            </a:r>
            <a:r>
              <a:rPr lang="en-US" baseline="30000" dirty="0" smtClean="0"/>
              <a:t>2</a:t>
            </a:r>
          </a:p>
          <a:p>
            <a:pPr lvl="1"/>
            <a:r>
              <a:rPr lang="en-US" dirty="0" smtClean="0"/>
              <a:t>C</a:t>
            </a:r>
            <a:r>
              <a:rPr lang="en-US" baseline="-25000" dirty="0" smtClean="0"/>
              <a:t>V</a:t>
            </a:r>
            <a:r>
              <a:rPr lang="en-US" dirty="0" smtClean="0"/>
              <a:t>=5/2 </a:t>
            </a:r>
            <a:r>
              <a:rPr lang="en-US" dirty="0"/>
              <a:t>R </a:t>
            </a:r>
            <a:r>
              <a:rPr lang="en-US" dirty="0" smtClean="0"/>
              <a:t>C</a:t>
            </a:r>
            <a:r>
              <a:rPr lang="en-US" baseline="-25000" dirty="0" smtClean="0"/>
              <a:t>P</a:t>
            </a:r>
            <a:r>
              <a:rPr lang="en-US" dirty="0" smtClean="0"/>
              <a:t>=7/2 </a:t>
            </a:r>
            <a:r>
              <a:rPr lang="en-US" dirty="0"/>
              <a:t>R </a:t>
            </a:r>
            <a:endParaRPr lang="en-US" dirty="0" smtClean="0"/>
          </a:p>
          <a:p>
            <a:pPr lvl="1"/>
            <a:r>
              <a:rPr lang="en-US" dirty="0" smtClean="0"/>
              <a:t>There are also 2 vibrational degrees of freedom. However, these only appear at high temperatures because they are quantized.</a:t>
            </a:r>
            <a:endParaRPr lang="en-US" dirty="0"/>
          </a:p>
          <a:p>
            <a:pPr marL="457200" lvl="1" indent="0">
              <a:buNone/>
            </a:pPr>
            <a:endParaRPr lang="en-US" baseline="30000" dirty="0"/>
          </a:p>
        </p:txBody>
      </p:sp>
    </p:spTree>
    <p:extLst>
      <p:ext uri="{BB962C8B-B14F-4D97-AF65-F5344CB8AC3E}">
        <p14:creationId xmlns:p14="http://schemas.microsoft.com/office/powerpoint/2010/main" val="253391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State Variable: Entropy</a:t>
            </a:r>
            <a:endParaRPr lang="en-US" dirty="0"/>
          </a:p>
        </p:txBody>
      </p:sp>
      <p:sp>
        <p:nvSpPr>
          <p:cNvPr id="3" name="Content Placeholder 2"/>
          <p:cNvSpPr>
            <a:spLocks noGrp="1"/>
          </p:cNvSpPr>
          <p:nvPr>
            <p:ph idx="1"/>
          </p:nvPr>
        </p:nvSpPr>
        <p:spPr/>
        <p:txBody>
          <a:bodyPr/>
          <a:lstStyle/>
          <a:p>
            <a:r>
              <a:rPr lang="en-US" dirty="0" smtClean="0"/>
              <a:t>If I show a video of an ice cube spontaneously forming at the top of a glass of water, you should know that there is some trickery involved: the video was played backwards. </a:t>
            </a:r>
          </a:p>
          <a:p>
            <a:r>
              <a:rPr lang="en-US" dirty="0" smtClean="0"/>
              <a:t>From the state variables we have so far there is no reason why this should not happen in a closed system. The energy is the same with the ice melted or solid. There must be some other state variable that dictates the direction of thermodynamic processes.</a:t>
            </a:r>
          </a:p>
          <a:p>
            <a:r>
              <a:rPr lang="en-US" dirty="0" smtClean="0"/>
              <a:t>That state variable is </a:t>
            </a:r>
            <a:r>
              <a:rPr lang="en-US" sz="4000" dirty="0" smtClean="0">
                <a:solidFill>
                  <a:srgbClr val="FF0000"/>
                </a:solidFill>
              </a:rPr>
              <a:t>E</a:t>
            </a:r>
            <a:r>
              <a:rPr lang="en-US" sz="4000" dirty="0" smtClean="0">
                <a:solidFill>
                  <a:schemeClr val="accent1">
                    <a:lumMod val="75000"/>
                  </a:schemeClr>
                </a:solidFill>
              </a:rPr>
              <a:t>N</a:t>
            </a:r>
            <a:r>
              <a:rPr lang="en-US" sz="4000" dirty="0" smtClean="0">
                <a:solidFill>
                  <a:schemeClr val="accent6">
                    <a:lumMod val="60000"/>
                    <a:lumOff val="40000"/>
                  </a:schemeClr>
                </a:solidFill>
              </a:rPr>
              <a:t>T</a:t>
            </a:r>
            <a:r>
              <a:rPr lang="en-US" sz="4000" dirty="0" smtClean="0">
                <a:solidFill>
                  <a:srgbClr val="7030A0"/>
                </a:solidFill>
              </a:rPr>
              <a:t>R</a:t>
            </a:r>
            <a:r>
              <a:rPr lang="en-US" sz="4000" dirty="0" smtClean="0">
                <a:solidFill>
                  <a:srgbClr val="00B0F0"/>
                </a:solidFill>
              </a:rPr>
              <a:t>O</a:t>
            </a:r>
            <a:r>
              <a:rPr lang="en-US" sz="4000" dirty="0" smtClean="0">
                <a:solidFill>
                  <a:schemeClr val="accent6"/>
                </a:solidFill>
              </a:rPr>
              <a:t>P</a:t>
            </a:r>
            <a:r>
              <a:rPr lang="en-US" sz="4000" dirty="0" smtClean="0">
                <a:solidFill>
                  <a:srgbClr val="C00000"/>
                </a:solidFill>
              </a:rPr>
              <a:t>Y</a:t>
            </a:r>
            <a:r>
              <a:rPr lang="en-US" sz="4000" dirty="0" smtClean="0">
                <a:solidFill>
                  <a:schemeClr val="accent1">
                    <a:lumMod val="40000"/>
                    <a:lumOff val="60000"/>
                  </a:schemeClr>
                </a:solidFill>
              </a:rPr>
              <a:t>,</a:t>
            </a:r>
            <a:r>
              <a:rPr lang="en-US" sz="4000" dirty="0" smtClean="0">
                <a:solidFill>
                  <a:srgbClr val="C00000"/>
                </a:solidFill>
              </a:rPr>
              <a:t> </a:t>
            </a:r>
            <a:r>
              <a:rPr lang="en-US" dirty="0" smtClean="0"/>
              <a:t>typically given the symbol, S.</a:t>
            </a:r>
          </a:p>
        </p:txBody>
      </p:sp>
    </p:spTree>
    <p:extLst>
      <p:ext uri="{BB962C8B-B14F-4D97-AF65-F5344CB8AC3E}">
        <p14:creationId xmlns:p14="http://schemas.microsoft.com/office/powerpoint/2010/main" val="3540049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4276" y="1960605"/>
            <a:ext cx="8391364" cy="3418704"/>
          </a:xfrm>
        </p:spPr>
      </p:pic>
    </p:spTree>
    <p:extLst>
      <p:ext uri="{BB962C8B-B14F-4D97-AF65-F5344CB8AC3E}">
        <p14:creationId xmlns:p14="http://schemas.microsoft.com/office/powerpoint/2010/main" val="2190529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Reversible and Irreversible Processes</a:t>
            </a:r>
            <a:endParaRPr lang="en-US" dirty="0"/>
          </a:p>
        </p:txBody>
      </p:sp>
      <p:sp>
        <p:nvSpPr>
          <p:cNvPr id="3" name="Content Placeholder 2"/>
          <p:cNvSpPr>
            <a:spLocks noGrp="1"/>
          </p:cNvSpPr>
          <p:nvPr>
            <p:ph idx="1"/>
          </p:nvPr>
        </p:nvSpPr>
        <p:spPr>
          <a:xfrm>
            <a:off x="838200" y="1825625"/>
            <a:ext cx="8552935" cy="4608126"/>
          </a:xfrm>
        </p:spPr>
        <p:txBody>
          <a:bodyPr/>
          <a:lstStyle/>
          <a:p>
            <a:r>
              <a:rPr lang="en-US" dirty="0" smtClean="0">
                <a:solidFill>
                  <a:srgbClr val="C00000"/>
                </a:solidFill>
              </a:rPr>
              <a:t>Reversible process</a:t>
            </a:r>
            <a:r>
              <a:rPr lang="en-US" dirty="0" smtClean="0"/>
              <a:t>: a slow change in small steps from one thermodynamic state to the next. The process can be reversed by a change in the environment.</a:t>
            </a:r>
          </a:p>
          <a:p>
            <a:r>
              <a:rPr lang="en-US" dirty="0" smtClean="0">
                <a:solidFill>
                  <a:srgbClr val="C00000"/>
                </a:solidFill>
              </a:rPr>
              <a:t>Irreversible process</a:t>
            </a:r>
            <a:r>
              <a:rPr lang="en-US" dirty="0" smtClean="0"/>
              <a:t>: a change that cannot be reversed by a change in the environment. A process that happens too fast to allow thermodynamic equilibrium between each successive step.</a:t>
            </a:r>
          </a:p>
          <a:p>
            <a:r>
              <a:rPr lang="en-US" dirty="0" smtClean="0"/>
              <a:t>Real world changes are irreversible—reversible processes are a useful means for calculation that can be approached under idealized conditions.</a:t>
            </a:r>
            <a:endParaRPr lang="en-US" dirty="0"/>
          </a:p>
        </p:txBody>
      </p:sp>
      <p:pic>
        <p:nvPicPr>
          <p:cNvPr id="1026" name="Picture 2" descr="http://www.arcat.com/bim/crane/RevolvingDoor_BF_Crane_1000-Series-Curtain-Panel-Bas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6267" y="3336325"/>
            <a:ext cx="2514620" cy="327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131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692" y="365125"/>
            <a:ext cx="10775092" cy="1325563"/>
          </a:xfrm>
        </p:spPr>
        <p:txBody>
          <a:bodyPr>
            <a:normAutofit/>
          </a:bodyPr>
          <a:lstStyle/>
          <a:p>
            <a:r>
              <a:rPr lang="en-US" sz="3600" dirty="0" smtClean="0"/>
              <a:t>Entropy and the Direction of Thermodynamic Processes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Entropy, S, is a state variable (like P, V, T, &amp; U).</a:t>
                </a:r>
              </a:p>
              <a:p>
                <a:r>
                  <a:rPr lang="en-US" dirty="0" smtClean="0">
                    <a:solidFill>
                      <a:srgbClr val="C00000"/>
                    </a:solidFill>
                  </a:rPr>
                  <a:t>For an irreversible process in a closed system the entropy S of the system always increases.</a:t>
                </a:r>
              </a:p>
              <a:p>
                <a:r>
                  <a:rPr lang="en-US" dirty="0" smtClean="0"/>
                  <a:t>Definition of Entropy change </a:t>
                </a:r>
                <a:r>
                  <a:rPr lang="en-US" dirty="0" smtClean="0">
                    <a:latin typeface="Symbol" panose="05050102010706020507" pitchFamily="18" charset="2"/>
                  </a:rPr>
                  <a:t>D</a:t>
                </a:r>
                <a:r>
                  <a:rPr lang="en-US" dirty="0" smtClean="0"/>
                  <a:t>S between an initial state, </a:t>
                </a:r>
                <a:r>
                  <a:rPr lang="en-US" i="1" dirty="0" err="1" smtClean="0">
                    <a:latin typeface="Times New Roman" panose="02020603050405020304" pitchFamily="18" charset="0"/>
                    <a:cs typeface="Times New Roman" panose="02020603050405020304" pitchFamily="18" charset="0"/>
                  </a:rPr>
                  <a:t>i</a:t>
                </a:r>
                <a:r>
                  <a:rPr lang="en-US" dirty="0" smtClean="0"/>
                  <a:t>, and a final state, </a:t>
                </a:r>
                <a:r>
                  <a:rPr lang="en-US" i="1" dirty="0" smtClean="0">
                    <a:latin typeface="Times New Roman" panose="02020603050405020304" pitchFamily="18" charset="0"/>
                    <a:cs typeface="Times New Roman" panose="02020603050405020304" pitchFamily="18" charset="0"/>
                  </a:rPr>
                  <a:t>f</a:t>
                </a:r>
                <a:r>
                  <a:rPr lang="en-US" dirty="0" smtClean="0"/>
                  <a:t>:</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nary>
                        <m:naryPr>
                          <m:ctrlPr>
                            <a:rPr lang="en-US" b="0" i="1" smtClean="0">
                              <a:latin typeface="Cambria Math"/>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𝑓</m:t>
                          </m:r>
                        </m:sup>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𝑑𝑄</m:t>
                              </m:r>
                            </m:num>
                            <m:den>
                              <m:r>
                                <a:rPr lang="en-US" b="0" i="1" smtClean="0">
                                  <a:latin typeface="Cambria Math" panose="02040503050406030204" pitchFamily="18" charset="0"/>
                                  <a:ea typeface="Cambria Math" panose="02040503050406030204" pitchFamily="18" charset="0"/>
                                </a:rPr>
                                <m:t>𝑇</m:t>
                              </m:r>
                            </m:den>
                          </m:f>
                        </m:e>
                      </m:nary>
                    </m:oMath>
                  </m:oMathPara>
                </a14:m>
                <a:endParaRPr lang="en-US" dirty="0"/>
              </a:p>
              <a:p>
                <a:endParaRPr lang="en-US" dirty="0" smtClean="0"/>
              </a:p>
              <a:p>
                <a:r>
                  <a:rPr lang="en-US" dirty="0" smtClean="0"/>
                  <a:t>We can only use this definition to calculate </a:t>
                </a:r>
                <a:r>
                  <a:rPr lang="en-US" dirty="0" smtClean="0">
                    <a:latin typeface="Symbol" panose="05050102010706020507" pitchFamily="18" charset="2"/>
                  </a:rPr>
                  <a:t>D</a:t>
                </a:r>
                <a:r>
                  <a:rPr lang="en-US" dirty="0" smtClean="0"/>
                  <a:t>S for reversible processes where we can have a well defined equilibrium from one step to the next.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28" t="-2101" r="-1739" b="-1541"/>
                </a:stretch>
              </a:blipFill>
            </p:spPr>
            <p:txBody>
              <a:bodyPr/>
              <a:lstStyle/>
              <a:p>
                <a:r>
                  <a:rPr lang="en-US">
                    <a:noFill/>
                  </a:rPr>
                  <a:t> </a:t>
                </a:r>
              </a:p>
            </p:txBody>
          </p:sp>
        </mc:Fallback>
      </mc:AlternateContent>
    </p:spTree>
    <p:extLst>
      <p:ext uri="{BB962C8B-B14F-4D97-AF65-F5344CB8AC3E}">
        <p14:creationId xmlns:p14="http://schemas.microsoft.com/office/powerpoint/2010/main" val="3404788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690689"/>
            <a:ext cx="6353432" cy="4486274"/>
          </a:xfrm>
        </p:spPr>
        <p:txBody>
          <a:bodyPr>
            <a:normAutofit lnSpcReduction="10000"/>
          </a:bodyPr>
          <a:lstStyle/>
          <a:p>
            <a:r>
              <a:rPr lang="en-US" dirty="0" smtClean="0"/>
              <a:t>Find the change in entropy for an isothermal transition at T = 320 K along the path 1 - 2 in the PV diagram where the total heat injected is Q</a:t>
            </a:r>
            <a:r>
              <a:rPr lang="en-US" baseline="-25000" dirty="0" smtClean="0"/>
              <a:t>12  </a:t>
            </a:r>
            <a:r>
              <a:rPr lang="en-US" dirty="0" smtClean="0"/>
              <a:t>=  460 J.</a:t>
            </a:r>
          </a:p>
          <a:p>
            <a:r>
              <a:rPr lang="en-US" dirty="0" smtClean="0"/>
              <a:t>Find the change in entropy along the path 1-3-4-2.</a:t>
            </a:r>
          </a:p>
          <a:p>
            <a:r>
              <a:rPr lang="en-US" dirty="0" smtClean="0"/>
              <a:t>If I go from state 1 to state 2 via an irreversible process, which I can’t show on a PV diagram (as the intermediate states are not well defined), can I still find the entropy change? If so what is it?</a:t>
            </a:r>
          </a:p>
          <a:p>
            <a:endParaRPr lang="en-US" dirty="0"/>
          </a:p>
        </p:txBody>
      </p:sp>
      <p:pic>
        <p:nvPicPr>
          <p:cNvPr id="4" name="Picture 3"/>
          <p:cNvPicPr>
            <a:picLocks noChangeAspect="1"/>
          </p:cNvPicPr>
          <p:nvPr/>
        </p:nvPicPr>
        <p:blipFill>
          <a:blip r:embed="rId2"/>
          <a:stretch>
            <a:fillRect/>
          </a:stretch>
        </p:blipFill>
        <p:spPr>
          <a:xfrm>
            <a:off x="7281800" y="3120723"/>
            <a:ext cx="4350027" cy="3528785"/>
          </a:xfrm>
          <a:prstGeom prst="rect">
            <a:avLst/>
          </a:prstGeom>
        </p:spPr>
      </p:pic>
    </p:spTree>
    <p:extLst>
      <p:ext uri="{BB962C8B-B14F-4D97-AF65-F5344CB8AC3E}">
        <p14:creationId xmlns:p14="http://schemas.microsoft.com/office/powerpoint/2010/main" val="3528268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as a State Variable</a:t>
            </a:r>
            <a:endParaRPr lang="en-US" dirty="0"/>
          </a:p>
        </p:txBody>
      </p:sp>
      <p:sp>
        <p:nvSpPr>
          <p:cNvPr id="3" name="Content Placeholder 2"/>
          <p:cNvSpPr>
            <a:spLocks noGrp="1"/>
          </p:cNvSpPr>
          <p:nvPr>
            <p:ph idx="1"/>
          </p:nvPr>
        </p:nvSpPr>
        <p:spPr/>
        <p:txBody>
          <a:bodyPr/>
          <a:lstStyle/>
          <a:p>
            <a:r>
              <a:rPr lang="en-US" dirty="0" smtClean="0"/>
              <a:t>If entropy is a state variable then it has the same value for a given state irrespective of how the state was created.</a:t>
            </a:r>
          </a:p>
          <a:p>
            <a:r>
              <a:rPr lang="en-US" dirty="0" smtClean="0"/>
              <a:t>We can show that S is a state variable for an ideal gas by showing that </a:t>
            </a:r>
            <a:r>
              <a:rPr lang="en-US" dirty="0" smtClean="0">
                <a:latin typeface="Symbol" panose="05050102010706020507" pitchFamily="18" charset="2"/>
              </a:rPr>
              <a:t>D</a:t>
            </a:r>
            <a:r>
              <a:rPr lang="en-US" dirty="0" smtClean="0"/>
              <a:t>S = 0 around a closed path.</a:t>
            </a:r>
          </a:p>
          <a:p>
            <a:endParaRPr lang="en-US" dirty="0"/>
          </a:p>
        </p:txBody>
      </p:sp>
    </p:spTree>
    <p:extLst>
      <p:ext uri="{BB962C8B-B14F-4D97-AF65-F5344CB8AC3E}">
        <p14:creationId xmlns:p14="http://schemas.microsoft.com/office/powerpoint/2010/main" val="13859063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 hot brick of temperature, T</a:t>
            </a:r>
            <a:r>
              <a:rPr lang="en-US" baseline="-25000" dirty="0" smtClean="0"/>
              <a:t>H</a:t>
            </a:r>
            <a:r>
              <a:rPr lang="en-US" dirty="0" smtClean="0"/>
              <a:t>, is placed in contact with an identical cold brick of temperature, T</a:t>
            </a:r>
            <a:r>
              <a:rPr lang="en-US" baseline="-25000" dirty="0" smtClean="0"/>
              <a:t>C</a:t>
            </a:r>
            <a:r>
              <a:rPr lang="en-US" dirty="0" smtClean="0"/>
              <a:t>. </a:t>
            </a:r>
          </a:p>
          <a:p>
            <a:r>
              <a:rPr lang="en-US" dirty="0" smtClean="0"/>
              <a:t>Heat flow until the bricks are in thermal equilibrium.</a:t>
            </a:r>
          </a:p>
          <a:p>
            <a:r>
              <a:rPr lang="en-US" dirty="0" smtClean="0"/>
              <a:t>Is this a reversible or an irreversible process?</a:t>
            </a:r>
          </a:p>
          <a:p>
            <a:r>
              <a:rPr lang="en-US" dirty="0" smtClean="0"/>
              <a:t>Let’s calculate the change in entropy.</a:t>
            </a:r>
            <a:endParaRPr lang="en-US" dirty="0"/>
          </a:p>
        </p:txBody>
      </p:sp>
    </p:spTree>
    <p:extLst>
      <p:ext uri="{BB962C8B-B14F-4D97-AF65-F5344CB8AC3E}">
        <p14:creationId xmlns:p14="http://schemas.microsoft.com/office/powerpoint/2010/main" val="1390166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expansion of a gas</a:t>
            </a:r>
            <a:endParaRPr lang="en-US" dirty="0"/>
          </a:p>
        </p:txBody>
      </p:sp>
      <p:sp>
        <p:nvSpPr>
          <p:cNvPr id="3" name="Content Placeholder 2"/>
          <p:cNvSpPr>
            <a:spLocks noGrp="1"/>
          </p:cNvSpPr>
          <p:nvPr>
            <p:ph idx="1"/>
          </p:nvPr>
        </p:nvSpPr>
        <p:spPr/>
        <p:txBody>
          <a:bodyPr/>
          <a:lstStyle/>
          <a:p>
            <a:r>
              <a:rPr lang="en-US" dirty="0" smtClean="0"/>
              <a:t>Free expansion of a gas from V</a:t>
            </a:r>
            <a:r>
              <a:rPr lang="en-US" baseline="-25000" dirty="0" smtClean="0"/>
              <a:t>1</a:t>
            </a:r>
            <a:r>
              <a:rPr lang="en-US" dirty="0" smtClean="0"/>
              <a:t> to V</a:t>
            </a:r>
            <a:r>
              <a:rPr lang="en-US" baseline="-25000" dirty="0" smtClean="0"/>
              <a:t>2</a:t>
            </a:r>
            <a:r>
              <a:rPr lang="en-US" dirty="0" smtClean="0"/>
              <a:t>. </a:t>
            </a:r>
            <a:endParaRPr lang="en-US" dirty="0"/>
          </a:p>
        </p:txBody>
      </p:sp>
      <p:pic>
        <p:nvPicPr>
          <p:cNvPr id="4" name="Picture 3"/>
          <p:cNvPicPr>
            <a:picLocks noChangeAspect="1"/>
          </p:cNvPicPr>
          <p:nvPr/>
        </p:nvPicPr>
        <p:blipFill>
          <a:blip r:embed="rId2"/>
          <a:stretch>
            <a:fillRect/>
          </a:stretch>
        </p:blipFill>
        <p:spPr>
          <a:xfrm>
            <a:off x="2611394" y="2410691"/>
            <a:ext cx="5977746" cy="4108356"/>
          </a:xfrm>
          <a:prstGeom prst="rect">
            <a:avLst/>
          </a:prstGeom>
        </p:spPr>
      </p:pic>
    </p:spTree>
    <p:extLst>
      <p:ext uri="{BB962C8B-B14F-4D97-AF65-F5344CB8AC3E}">
        <p14:creationId xmlns:p14="http://schemas.microsoft.com/office/powerpoint/2010/main" val="2836968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Law of Thermodynamics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Any real process between two equilibrium states will cause the entropy of the system and its surroundings to increase.</a:t>
                </a:r>
              </a:p>
              <a:p>
                <a:r>
                  <a:rPr lang="en-US" dirty="0" smtClean="0"/>
                  <a:t>Note: Idealized reversible processes can have an entropy change of zero.</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sz="6000" b="0" i="1" smtClean="0">
                          <a:latin typeface="Cambria Math"/>
                          <a:ea typeface="Cambria Math"/>
                        </a:rPr>
                        <m:t>∆</m:t>
                      </m:r>
                      <m:r>
                        <a:rPr lang="en-US" sz="6000" b="0" i="1" smtClean="0">
                          <a:latin typeface="Cambria Math"/>
                          <a:ea typeface="Cambria Math"/>
                        </a:rPr>
                        <m:t>𝑆</m:t>
                      </m:r>
                      <m:r>
                        <a:rPr lang="en-US" sz="6000" b="0" i="1" smtClean="0">
                          <a:latin typeface="Cambria Math"/>
                          <a:ea typeface="Cambria Math"/>
                        </a:rPr>
                        <m:t>≥0</m:t>
                      </m:r>
                    </m:oMath>
                  </m:oMathPara>
                </a14:m>
                <a:endParaRPr lang="en-US" sz="6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0359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Statistical Mechanics?</a:t>
            </a:r>
            <a:endParaRPr lang="en-US" dirty="0"/>
          </a:p>
        </p:txBody>
      </p:sp>
      <p:sp>
        <p:nvSpPr>
          <p:cNvPr id="3" name="Content Placeholder 2"/>
          <p:cNvSpPr>
            <a:spLocks noGrp="1"/>
          </p:cNvSpPr>
          <p:nvPr>
            <p:ph idx="1"/>
          </p:nvPr>
        </p:nvSpPr>
        <p:spPr/>
        <p:txBody>
          <a:bodyPr/>
          <a:lstStyle/>
          <a:p>
            <a:r>
              <a:rPr lang="en-US" dirty="0" smtClean="0"/>
              <a:t>The study of systems at the </a:t>
            </a:r>
            <a:r>
              <a:rPr lang="en-US" dirty="0" smtClean="0">
                <a:solidFill>
                  <a:srgbClr val="FF0000"/>
                </a:solidFill>
              </a:rPr>
              <a:t>microscopic</a:t>
            </a:r>
            <a:r>
              <a:rPr lang="en-US" dirty="0" smtClean="0"/>
              <a:t> level involving heat. </a:t>
            </a:r>
          </a:p>
          <a:p>
            <a:pPr lvl="1"/>
            <a:r>
              <a:rPr lang="en-US" dirty="0" smtClean="0"/>
              <a:t>Microscopic parameters—molecular speed, molecular kinetic energy, molecular momentum, quantum mechanical energy levels…</a:t>
            </a:r>
          </a:p>
          <a:p>
            <a:pPr lvl="1"/>
            <a:r>
              <a:rPr lang="en-US" dirty="0" smtClean="0"/>
              <a:t>“Statistical” because we typically study the properties of a large distribution of microscopic quantities.</a:t>
            </a:r>
          </a:p>
          <a:p>
            <a:pPr lvl="1"/>
            <a:r>
              <a:rPr lang="en-US" dirty="0" smtClean="0"/>
              <a:t>Stat. Mech. is more about understanding than solving problems. </a:t>
            </a:r>
          </a:p>
          <a:p>
            <a:pPr lvl="1"/>
            <a:r>
              <a:rPr lang="en-US" dirty="0" smtClean="0"/>
              <a:t>Example of Entropy.</a:t>
            </a:r>
            <a:endParaRPr lang="en-US" dirty="0"/>
          </a:p>
        </p:txBody>
      </p:sp>
    </p:spTree>
    <p:extLst>
      <p:ext uri="{BB962C8B-B14F-4D97-AF65-F5344CB8AC3E}">
        <p14:creationId xmlns:p14="http://schemas.microsoft.com/office/powerpoint/2010/main" val="9259258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Reversible processes and Work Done</a:t>
            </a:r>
            <a:endParaRPr lang="en-US" dirty="0"/>
          </a:p>
        </p:txBody>
      </p:sp>
      <p:sp>
        <p:nvSpPr>
          <p:cNvPr id="3" name="Content Placeholder 2"/>
          <p:cNvSpPr>
            <a:spLocks noGrp="1"/>
          </p:cNvSpPr>
          <p:nvPr>
            <p:ph idx="1"/>
          </p:nvPr>
        </p:nvSpPr>
        <p:spPr/>
        <p:txBody>
          <a:bodyPr/>
          <a:lstStyle/>
          <a:p>
            <a:r>
              <a:rPr lang="en-US" dirty="0" smtClean="0"/>
              <a:t>If we want to extract the maximum work from a thermodynamic transition between states we want the process to be as close to reversible as possible.</a:t>
            </a:r>
          </a:p>
          <a:p>
            <a:r>
              <a:rPr lang="en-US" dirty="0" smtClean="0"/>
              <a:t>Piston example. Isothermal (reversible) expansion contrasted with varying degrees of </a:t>
            </a:r>
            <a:r>
              <a:rPr lang="en-US" smtClean="0"/>
              <a:t>sudden expansion.</a:t>
            </a:r>
            <a:endParaRPr lang="en-US" dirty="0"/>
          </a:p>
        </p:txBody>
      </p:sp>
    </p:spTree>
    <p:extLst>
      <p:ext uri="{BB962C8B-B14F-4D97-AF65-F5344CB8AC3E}">
        <p14:creationId xmlns:p14="http://schemas.microsoft.com/office/powerpoint/2010/main" val="2454539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Carnot Cycle and the heat Engine</a:t>
            </a:r>
            <a:endParaRPr lang="en-US" dirty="0"/>
          </a:p>
        </p:txBody>
      </p:sp>
      <p:sp>
        <p:nvSpPr>
          <p:cNvPr id="3" name="Content Placeholder 2"/>
          <p:cNvSpPr>
            <a:spLocks noGrp="1"/>
          </p:cNvSpPr>
          <p:nvPr>
            <p:ph idx="1"/>
          </p:nvPr>
        </p:nvSpPr>
        <p:spPr/>
        <p:txBody>
          <a:bodyPr/>
          <a:lstStyle/>
          <a:p>
            <a:r>
              <a:rPr lang="en-US" dirty="0" smtClean="0"/>
              <a:t>Cycle with 2 isothermal legs at T</a:t>
            </a:r>
            <a:r>
              <a:rPr lang="en-US" baseline="-25000" dirty="0" smtClean="0"/>
              <a:t>H</a:t>
            </a:r>
            <a:r>
              <a:rPr lang="en-US" dirty="0" smtClean="0"/>
              <a:t> and T</a:t>
            </a:r>
            <a:r>
              <a:rPr lang="en-US" baseline="-25000" dirty="0" smtClean="0"/>
              <a:t>C</a:t>
            </a:r>
            <a:r>
              <a:rPr lang="en-US" dirty="0" smtClean="0"/>
              <a:t> and two adiabatic legs connecting the isotherms.</a:t>
            </a:r>
          </a:p>
          <a:p>
            <a:r>
              <a:rPr lang="en-US" dirty="0" smtClean="0"/>
              <a:t>Represent the process on a PV diagram</a:t>
            </a:r>
          </a:p>
          <a:p>
            <a:r>
              <a:rPr lang="en-US" dirty="0" smtClean="0"/>
              <a:t>Heat is converted to work—what is the efficiency in terms of Q</a:t>
            </a:r>
            <a:r>
              <a:rPr lang="en-US" baseline="-25000" dirty="0" smtClean="0"/>
              <a:t>H</a:t>
            </a:r>
            <a:r>
              <a:rPr lang="en-US" dirty="0" smtClean="0"/>
              <a:t>, Q</a:t>
            </a:r>
            <a:r>
              <a:rPr lang="en-US" baseline="-25000" dirty="0" smtClean="0"/>
              <a:t>C</a:t>
            </a:r>
            <a:r>
              <a:rPr lang="en-US" dirty="0" smtClean="0"/>
              <a:t> and W?</a:t>
            </a:r>
          </a:p>
          <a:p>
            <a:r>
              <a:rPr lang="en-US" dirty="0" smtClean="0"/>
              <a:t>Using a T versus S diagram show that Q</a:t>
            </a:r>
            <a:r>
              <a:rPr lang="en-US" baseline="-25000" dirty="0" smtClean="0"/>
              <a:t>H</a:t>
            </a:r>
            <a:r>
              <a:rPr lang="en-US" dirty="0" smtClean="0"/>
              <a:t>/Q</a:t>
            </a:r>
            <a:r>
              <a:rPr lang="en-US" baseline="-25000" dirty="0" smtClean="0"/>
              <a:t>C</a:t>
            </a:r>
            <a:r>
              <a:rPr lang="en-US" dirty="0" smtClean="0"/>
              <a:t>=T</a:t>
            </a:r>
            <a:r>
              <a:rPr lang="en-US" baseline="-25000" dirty="0" smtClean="0"/>
              <a:t>H</a:t>
            </a:r>
            <a:r>
              <a:rPr lang="en-US" dirty="0" smtClean="0"/>
              <a:t>/T</a:t>
            </a:r>
            <a:r>
              <a:rPr lang="en-US" baseline="-25000" dirty="0" smtClean="0"/>
              <a:t>C</a:t>
            </a:r>
          </a:p>
          <a:p>
            <a:endParaRPr lang="en-US" dirty="0" smtClean="0"/>
          </a:p>
          <a:p>
            <a:endParaRPr lang="en-US" dirty="0"/>
          </a:p>
        </p:txBody>
      </p:sp>
    </p:spTree>
    <p:extLst>
      <p:ext uri="{BB962C8B-B14F-4D97-AF65-F5344CB8AC3E}">
        <p14:creationId xmlns:p14="http://schemas.microsoft.com/office/powerpoint/2010/main" val="3233001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Carnot Cycle: Ideal Heat Engine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96" y="2200080"/>
            <a:ext cx="6425635" cy="348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541" y="2400144"/>
            <a:ext cx="4513654" cy="377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604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Stirling</a:t>
            </a:r>
            <a:r>
              <a:rPr lang="en-US" dirty="0" smtClean="0"/>
              <a:t> engine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www.youtube.com/watch?v=W9cK_TMLvjI</a:t>
            </a:r>
            <a:endParaRPr lang="en-US" dirty="0" smtClean="0"/>
          </a:p>
          <a:p>
            <a:endParaRPr lang="en-US" dirty="0"/>
          </a:p>
        </p:txBody>
      </p:sp>
      <p:pic>
        <p:nvPicPr>
          <p:cNvPr id="2050" name="Picture 2" descr="http://upload.wikimedia.org/wikipedia/commons/c/cc/Alpha_Stirl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3585" y="3459291"/>
            <a:ext cx="20574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97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basic thermodynamics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Read Schroeder Chapter 1.1 to 1.5 for a good review.</a:t>
                </a:r>
              </a:p>
              <a:p>
                <a:r>
                  <a:rPr lang="en-US" dirty="0" err="1" smtClean="0"/>
                  <a:t>Zeroth</a:t>
                </a:r>
                <a:r>
                  <a:rPr lang="en-US" dirty="0" smtClean="0"/>
                  <a:t> Law of thermodynamics: Thermal equilibrium</a:t>
                </a:r>
              </a:p>
              <a:p>
                <a:r>
                  <a:rPr lang="en-US" dirty="0" smtClean="0"/>
                  <a:t>Linear expansion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oMath>
                </a14:m>
                <a:endParaRPr lang="en-US" dirty="0" smtClean="0"/>
              </a:p>
              <a:p>
                <a:r>
                  <a:rPr lang="en-US" dirty="0" smtClean="0"/>
                  <a:t>Volume expansion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𝑉</m:t>
                    </m:r>
                    <m:r>
                      <a:rPr lang="en-US" i="1">
                        <a:latin typeface="Cambria Math" panose="02040503050406030204" pitchFamily="18" charset="0"/>
                        <a:ea typeface="Cambria Math" panose="02040503050406030204" pitchFamily="18" charset="0"/>
                      </a:rPr>
                      <m:t>=</m:t>
                    </m:r>
                    <m:r>
                      <a:rPr lang="en-US" b="0" i="1" smtClean="0">
                        <a:latin typeface="Cambria Math"/>
                        <a:ea typeface="Cambria Math" panose="02040503050406030204" pitchFamily="18" charset="0"/>
                      </a:rPr>
                      <m:t>𝑉</m:t>
                    </m:r>
                    <m:r>
                      <a:rPr lang="en-US" i="1" smtClean="0">
                        <a:latin typeface="Cambria Math"/>
                        <a:ea typeface="Cambria Math"/>
                      </a:rPr>
                      <m:t>𝛽</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𝑇</m:t>
                    </m:r>
                  </m:oMath>
                </a14:m>
                <a:r>
                  <a:rPr lang="en-US" dirty="0" smtClean="0"/>
                  <a:t>		where </a:t>
                </a:r>
                <a:r>
                  <a:rPr lang="en-US" dirty="0" smtClean="0">
                    <a:latin typeface="Symbol" pitchFamily="18" charset="2"/>
                  </a:rPr>
                  <a:t>b</a:t>
                </a:r>
                <a:r>
                  <a:rPr lang="en-US" dirty="0" smtClean="0"/>
                  <a:t>=3</a:t>
                </a:r>
                <a:r>
                  <a:rPr lang="en-US" dirty="0" smtClean="0">
                    <a:latin typeface="Symbol" pitchFamily="18" charset="2"/>
                  </a:rPr>
                  <a:t>a</a:t>
                </a:r>
              </a:p>
              <a:p>
                <a:r>
                  <a:rPr lang="en-US" dirty="0" smtClean="0"/>
                  <a:t>Heat capacity	Q=</a:t>
                </a:r>
                <a:r>
                  <a:rPr lang="en-US" dirty="0" err="1" smtClean="0"/>
                  <a:t>mcdT</a:t>
                </a:r>
                <a:endParaRPr lang="en-US" dirty="0" smtClean="0"/>
              </a:p>
              <a:p>
                <a:r>
                  <a:rPr lang="en-US" dirty="0" smtClean="0"/>
                  <a:t>Heat of Fusion or Vaporization	Q=mL</a:t>
                </a:r>
              </a:p>
              <a:p>
                <a:r>
                  <a:rPr lang="en-US" dirty="0" err="1" smtClean="0"/>
                  <a:t>Calorimetry</a:t>
                </a:r>
                <a:r>
                  <a:rPr lang="en-US" dirty="0" smtClean="0"/>
                  <a:t>	</a:t>
                </a:r>
                <a:r>
                  <a:rPr lang="en-US" dirty="0" smtClean="0">
                    <a:latin typeface="Symbol" pitchFamily="18" charset="2"/>
                  </a:rPr>
                  <a:t>D</a:t>
                </a:r>
                <a:r>
                  <a:rPr lang="en-US" dirty="0" smtClean="0"/>
                  <a:t>Q=0 in a closed system</a:t>
                </a:r>
              </a:p>
              <a:p>
                <a:r>
                  <a:rPr lang="en-US" dirty="0" smtClean="0"/>
                  <a:t>Thermal Conductivity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𝑄</m:t>
                        </m:r>
                      </m:num>
                      <m:den>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𝑘𝐴</m:t>
                        </m:r>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𝑇</m:t>
                            </m:r>
                          </m:e>
                          <m:sub>
                            <m:r>
                              <a:rPr lang="en-US" i="1">
                                <a:latin typeface="Cambria Math" panose="02040503050406030204" pitchFamily="18" charset="0"/>
                              </a:rPr>
                              <m:t>𝐻</m:t>
                            </m:r>
                          </m:sub>
                        </m:sSub>
                        <m:sSub>
                          <m:sSubPr>
                            <m:ctrlPr>
                              <a:rPr lang="en-US" i="1">
                                <a:latin typeface="Cambria Math"/>
                              </a:rPr>
                            </m:ctrlPr>
                          </m:sSubPr>
                          <m:e>
                            <m:r>
                              <a:rPr lang="en-US" i="1">
                                <a:latin typeface="Cambria Math" panose="02040503050406030204" pitchFamily="18" charset="0"/>
                              </a:rPr>
                              <m:t>−</m:t>
                            </m:r>
                            <m:r>
                              <a:rPr lang="en-US" i="1">
                                <a:latin typeface="Cambria Math" panose="02040503050406030204" pitchFamily="18" charset="0"/>
                              </a:rPr>
                              <m:t>𝑇</m:t>
                            </m:r>
                          </m:e>
                          <m:sub>
                            <m:r>
                              <a:rPr lang="en-US" i="1">
                                <a:latin typeface="Cambria Math" panose="02040503050406030204" pitchFamily="18" charset="0"/>
                              </a:rPr>
                              <m:t>𝐶</m:t>
                            </m:r>
                          </m:sub>
                        </m:sSub>
                        <m:r>
                          <a:rPr lang="en-US" i="1">
                            <a:latin typeface="Cambria Math" panose="02040503050406030204" pitchFamily="18" charset="0"/>
                          </a:rPr>
                          <m:t>)</m:t>
                        </m:r>
                      </m:num>
                      <m:den>
                        <m:r>
                          <a:rPr lang="en-US" i="1">
                            <a:latin typeface="Cambria Math" panose="02040503050406030204" pitchFamily="18" charset="0"/>
                          </a:rPr>
                          <m:t>𝐿</m:t>
                        </m:r>
                      </m:den>
                    </m:f>
                  </m:oMath>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138717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499"/>
            <a:ext cx="10515600" cy="1325563"/>
          </a:xfrm>
        </p:spPr>
        <p:txBody>
          <a:bodyPr/>
          <a:lstStyle/>
          <a:p>
            <a:r>
              <a:rPr lang="en-US" dirty="0" smtClean="0"/>
              <a:t>Summary: cont.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740242" cy="4351338"/>
              </a:xfrm>
            </p:spPr>
            <p:txBody>
              <a:bodyPr>
                <a:normAutofit lnSpcReduction="10000"/>
              </a:bodyPr>
              <a:lstStyle/>
              <a:p>
                <a:r>
                  <a:rPr lang="en-US" dirty="0" smtClean="0"/>
                  <a:t>First law of thermodynamics	</a:t>
                </a:r>
                <a:r>
                  <a:rPr lang="en-US" dirty="0" smtClean="0">
                    <a:latin typeface="Symbol" pitchFamily="18" charset="2"/>
                  </a:rPr>
                  <a:t>D</a:t>
                </a:r>
                <a:r>
                  <a:rPr lang="en-US" dirty="0" smtClean="0"/>
                  <a:t>U=</a:t>
                </a:r>
                <a:r>
                  <a:rPr lang="en-US" dirty="0" err="1" smtClean="0">
                    <a:latin typeface="Symbol" pitchFamily="18" charset="2"/>
                  </a:rPr>
                  <a:t>D</a:t>
                </a:r>
                <a:r>
                  <a:rPr lang="en-US" dirty="0" err="1" smtClean="0"/>
                  <a:t>Q+</a:t>
                </a:r>
                <a:r>
                  <a:rPr lang="en-US" dirty="0" err="1" smtClean="0">
                    <a:latin typeface="Symbol" pitchFamily="18" charset="2"/>
                  </a:rPr>
                  <a:t>D</a:t>
                </a:r>
                <a:r>
                  <a:rPr lang="en-US" dirty="0" err="1" smtClean="0"/>
                  <a:t>W</a:t>
                </a:r>
                <a:r>
                  <a:rPr lang="en-US" baseline="-25000" dirty="0" err="1" smtClean="0"/>
                  <a:t>sys</a:t>
                </a:r>
                <a:endParaRPr lang="en-US" baseline="-25000" dirty="0" smtClean="0"/>
              </a:p>
              <a:p>
                <a:r>
                  <a:rPr lang="en-US" dirty="0" smtClean="0"/>
                  <a:t>Definition of work:   </a:t>
                </a:r>
                <a:r>
                  <a:rPr lang="en-US" dirty="0" err="1" smtClean="0"/>
                  <a:t>W</a:t>
                </a:r>
                <a:r>
                  <a:rPr lang="en-US" baseline="-25000" dirty="0" err="1" smtClean="0"/>
                  <a:t>sys</a:t>
                </a:r>
                <a:r>
                  <a:rPr lang="en-US" dirty="0" smtClean="0"/>
                  <a:t> = - </a:t>
                </a:r>
                <a:r>
                  <a:rPr lang="en-US" dirty="0" err="1" smtClean="0"/>
                  <a:t>W</a:t>
                </a:r>
                <a:r>
                  <a:rPr lang="en-US" baseline="-25000" dirty="0" err="1" smtClean="0"/>
                  <a:t>env</a:t>
                </a:r>
                <a:r>
                  <a:rPr lang="en-US" baseline="-25000" dirty="0" smtClean="0"/>
                  <a:t> </a:t>
                </a:r>
                <a:r>
                  <a:rPr lang="en-US" dirty="0" smtClean="0"/>
                  <a:t>= -</a:t>
                </a:r>
                <a:r>
                  <a:rPr lang="en-US" dirty="0" err="1" smtClean="0"/>
                  <a:t>PdV</a:t>
                </a:r>
                <a:endParaRPr lang="en-US" baseline="-25000" dirty="0" smtClean="0"/>
              </a:p>
              <a:p>
                <a:r>
                  <a:rPr lang="en-US" dirty="0" smtClean="0"/>
                  <a:t>U=U(T)	The internal energy, U, only depends on the temperature</a:t>
                </a:r>
              </a:p>
              <a:p>
                <a:r>
                  <a:rPr lang="en-US" dirty="0" smtClean="0"/>
                  <a:t>Heat capacity: C	Specific heat capacity: c	Molar heat capacity: C</a:t>
                </a:r>
                <a:r>
                  <a:rPr lang="en-US" baseline="-25000" dirty="0" smtClean="0"/>
                  <a:t>P</a:t>
                </a:r>
                <a:r>
                  <a:rPr lang="en-US" dirty="0" smtClean="0"/>
                  <a:t> or C</a:t>
                </a:r>
                <a:r>
                  <a:rPr lang="en-US" baseline="-25000" dirty="0" smtClean="0"/>
                  <a:t>V</a:t>
                </a:r>
              </a:p>
              <a:p>
                <a:r>
                  <a:rPr lang="en-US" dirty="0" smtClean="0"/>
                  <a:t>Q = C</a:t>
                </a:r>
                <a:r>
                  <a:rPr lang="en-US" dirty="0" smtClean="0">
                    <a:latin typeface="Symbol" pitchFamily="18" charset="2"/>
                  </a:rPr>
                  <a:t>D</a:t>
                </a:r>
                <a:r>
                  <a:rPr lang="en-US" dirty="0" smtClean="0"/>
                  <a:t>T	Q=</a:t>
                </a:r>
                <a:r>
                  <a:rPr lang="en-US" dirty="0" err="1" smtClean="0"/>
                  <a:t>mc</a:t>
                </a:r>
                <a:r>
                  <a:rPr lang="en-US" dirty="0" err="1" smtClean="0">
                    <a:latin typeface="Symbol" pitchFamily="18" charset="2"/>
                  </a:rPr>
                  <a:t>D</a:t>
                </a:r>
                <a:r>
                  <a:rPr lang="en-US" dirty="0" err="1" smtClean="0"/>
                  <a:t>T</a:t>
                </a:r>
                <a:r>
                  <a:rPr lang="en-US" dirty="0" smtClean="0"/>
                  <a:t>	Q=</a:t>
                </a:r>
                <a:r>
                  <a:rPr lang="en-US" dirty="0" err="1" smtClean="0"/>
                  <a:t>nC</a:t>
                </a:r>
                <a:r>
                  <a:rPr lang="en-US" baseline="-25000" dirty="0" err="1" smtClean="0"/>
                  <a:t>P</a:t>
                </a:r>
                <a:r>
                  <a:rPr lang="en-US" dirty="0" err="1" smtClean="0">
                    <a:latin typeface="Symbol" pitchFamily="18" charset="2"/>
                  </a:rPr>
                  <a:t>D</a:t>
                </a:r>
                <a:r>
                  <a:rPr lang="en-US" dirty="0" err="1" smtClean="0"/>
                  <a:t>T</a:t>
                </a:r>
                <a:r>
                  <a:rPr lang="en-US" dirty="0" smtClean="0"/>
                  <a:t>	Q=</a:t>
                </a:r>
                <a:r>
                  <a:rPr lang="en-US" dirty="0" err="1" smtClean="0"/>
                  <a:t>nC</a:t>
                </a:r>
                <a:r>
                  <a:rPr lang="en-US" baseline="-25000" dirty="0" err="1" smtClean="0"/>
                  <a:t>V</a:t>
                </a:r>
                <a:r>
                  <a:rPr lang="en-US" dirty="0" err="1" smtClean="0">
                    <a:latin typeface="Symbol" pitchFamily="18" charset="2"/>
                  </a:rPr>
                  <a:t>D</a:t>
                </a:r>
                <a:r>
                  <a:rPr lang="en-US" dirty="0" err="1" smtClean="0"/>
                  <a:t>T</a:t>
                </a:r>
                <a:endParaRPr lang="en-US" dirty="0" smtClean="0"/>
              </a:p>
              <a:p>
                <a:r>
                  <a:rPr lang="en-US" dirty="0" smtClean="0"/>
                  <a:t>Entropy, 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𝑆</m:t>
                      </m:r>
                      <m:r>
                        <a:rPr lang="en-US" i="1">
                          <a:latin typeface="Cambria Math"/>
                        </a:rPr>
                        <m:t>=</m:t>
                      </m:r>
                      <m:nary>
                        <m:naryPr>
                          <m:limLoc m:val="undOvr"/>
                          <m:subHide m:val="on"/>
                          <m:supHide m:val="on"/>
                          <m:ctrlPr>
                            <a:rPr lang="en-US" i="1">
                              <a:latin typeface="Cambria Math"/>
                            </a:rPr>
                          </m:ctrlPr>
                        </m:naryPr>
                        <m:sub/>
                        <m:sup/>
                        <m:e>
                          <m:f>
                            <m:fPr>
                              <m:ctrlPr>
                                <a:rPr lang="en-US" i="1">
                                  <a:latin typeface="Cambria Math"/>
                                </a:rPr>
                              </m:ctrlPr>
                            </m:fPr>
                            <m:num>
                              <m:r>
                                <a:rPr lang="en-US" i="1">
                                  <a:latin typeface="Cambria Math"/>
                                </a:rPr>
                                <m:t>𝑑𝑄</m:t>
                              </m:r>
                            </m:num>
                            <m:den>
                              <m:r>
                                <a:rPr lang="en-US" i="1">
                                  <a:latin typeface="Cambria Math"/>
                                </a:rPr>
                                <m:t>𝑇</m:t>
                              </m:r>
                            </m:den>
                          </m:f>
                        </m:e>
                      </m:nary>
                    </m:oMath>
                  </m:oMathPara>
                </a14:m>
                <a:endParaRPr lang="en-US" dirty="0" smtClean="0"/>
              </a:p>
              <a:p>
                <a:r>
                  <a:rPr lang="en-US" dirty="0" smtClean="0"/>
                  <a:t>Can only integrate over a reversible path </a:t>
                </a:r>
                <a:endParaRPr lang="en-US" dirty="0"/>
              </a:p>
              <a:p>
                <a:endParaRPr lang="en-US" dirty="0"/>
              </a:p>
              <a:p>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740242" cy="4351338"/>
              </a:xfrm>
              <a:blipFill rotWithShape="1">
                <a:blip r:embed="rId2"/>
                <a:stretch>
                  <a:fillRect l="-1022" t="-3501" r="-454" b="-1821"/>
                </a:stretch>
              </a:blipFill>
            </p:spPr>
            <p:txBody>
              <a:bodyPr/>
              <a:lstStyle/>
              <a:p>
                <a:r>
                  <a:rPr lang="en-US">
                    <a:noFill/>
                  </a:rPr>
                  <a:t> </a:t>
                </a:r>
              </a:p>
            </p:txBody>
          </p:sp>
        </mc:Fallback>
      </mc:AlternateContent>
    </p:spTree>
    <p:extLst>
      <p:ext uri="{BB962C8B-B14F-4D97-AF65-F5344CB8AC3E}">
        <p14:creationId xmlns:p14="http://schemas.microsoft.com/office/powerpoint/2010/main" val="3751459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PV=</a:t>
                </a:r>
                <a:r>
                  <a:rPr lang="en-US" dirty="0" err="1" smtClean="0"/>
                  <a:t>nRT</a:t>
                </a:r>
                <a:endParaRPr lang="en-US" dirty="0" smtClean="0"/>
              </a:p>
              <a:p>
                <a14:m>
                  <m:oMath xmlns:m="http://schemas.openxmlformats.org/officeDocument/2006/math">
                    <m:r>
                      <a:rPr lang="en-US" b="0" i="1" smtClean="0">
                        <a:latin typeface="Cambria Math"/>
                      </a:rPr>
                      <m:t>𝑈</m:t>
                    </m:r>
                    <m:r>
                      <a:rPr lang="en-US" b="0" i="1" smtClean="0">
                        <a:latin typeface="Cambria Math"/>
                      </a:rPr>
                      <m:t>=</m:t>
                    </m:r>
                    <m:f>
                      <m:fPr>
                        <m:ctrlPr>
                          <a:rPr lang="en-US" b="0" i="1" smtClean="0">
                            <a:latin typeface="Cambria Math"/>
                          </a:rPr>
                        </m:ctrlPr>
                      </m:fPr>
                      <m:num>
                        <m:r>
                          <a:rPr lang="en-US" b="0" i="1" smtClean="0">
                            <a:latin typeface="Cambria Math"/>
                          </a:rPr>
                          <m:t>𝑓</m:t>
                        </m:r>
                      </m:num>
                      <m:den>
                        <m:r>
                          <a:rPr lang="en-US" b="0" i="1" smtClean="0">
                            <a:latin typeface="Cambria Math"/>
                          </a:rPr>
                          <m:t>2</m:t>
                        </m:r>
                      </m:den>
                    </m:f>
                    <m:r>
                      <a:rPr lang="en-US" b="0" i="1" smtClean="0">
                        <a:latin typeface="Cambria Math"/>
                      </a:rPr>
                      <m:t>𝑛𝑅𝑇</m:t>
                    </m:r>
                  </m:oMath>
                </a14:m>
                <a:r>
                  <a:rPr lang="en-US" dirty="0" smtClean="0"/>
                  <a:t>		where f is the degrees of freedom.</a:t>
                </a:r>
              </a:p>
              <a:p>
                <a:r>
                  <a:rPr lang="en-US" dirty="0" smtClean="0"/>
                  <a:t>C</a:t>
                </a:r>
                <a:r>
                  <a:rPr lang="en-US" baseline="-25000" dirty="0" smtClean="0"/>
                  <a:t>P</a:t>
                </a:r>
                <a:r>
                  <a:rPr lang="en-US" dirty="0" smtClean="0"/>
                  <a:t>-C</a:t>
                </a:r>
                <a:r>
                  <a:rPr lang="en-US" baseline="-25000" dirty="0" smtClean="0"/>
                  <a:t>V</a:t>
                </a:r>
                <a:r>
                  <a:rPr lang="en-US" dirty="0" smtClean="0"/>
                  <a:t>=R	and </a:t>
                </a:r>
                <a14:m>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𝑉</m:t>
                        </m:r>
                      </m:sub>
                    </m:sSub>
                    <m:r>
                      <a:rPr lang="en-US" b="0" i="1" smtClean="0">
                        <a:latin typeface="Cambria Math"/>
                      </a:rPr>
                      <m:t>=</m:t>
                    </m:r>
                    <m:f>
                      <m:fPr>
                        <m:ctrlPr>
                          <a:rPr lang="en-US" b="0" i="1" smtClean="0">
                            <a:latin typeface="Cambria Math"/>
                          </a:rPr>
                        </m:ctrlPr>
                      </m:fPr>
                      <m:num>
                        <m:r>
                          <a:rPr lang="en-US" b="0" i="1" smtClean="0">
                            <a:latin typeface="Cambria Math"/>
                          </a:rPr>
                          <m:t>𝑓</m:t>
                        </m:r>
                      </m:num>
                      <m:den>
                        <m:r>
                          <a:rPr lang="en-US" b="0" i="1" smtClean="0">
                            <a:latin typeface="Cambria Math"/>
                          </a:rPr>
                          <m:t>2</m:t>
                        </m:r>
                      </m:den>
                    </m:f>
                    <m:r>
                      <a:rPr lang="en-US" b="0" i="1" smtClean="0">
                        <a:latin typeface="Cambria Math"/>
                      </a:rPr>
                      <m:t>𝑅</m:t>
                    </m:r>
                  </m:oMath>
                </a14:m>
                <a:endParaRPr lang="en-US" dirty="0" smtClean="0"/>
              </a:p>
              <a:p>
                <a14:m>
                  <m:oMath xmlns:m="http://schemas.openxmlformats.org/officeDocument/2006/math">
                    <m:r>
                      <a:rPr lang="en-US" b="0" i="1" smtClean="0">
                        <a:latin typeface="Cambria Math"/>
                      </a:rPr>
                      <m:t>𝐾</m:t>
                    </m:r>
                    <m:sSub>
                      <m:sSubPr>
                        <m:ctrlPr>
                          <a:rPr lang="en-US" b="0" i="1" smtClean="0">
                            <a:latin typeface="Cambria Math"/>
                          </a:rPr>
                        </m:ctrlPr>
                      </m:sSubPr>
                      <m:e>
                        <m:r>
                          <a:rPr lang="en-US" b="0" i="1" smtClean="0">
                            <a:latin typeface="Cambria Math"/>
                          </a:rPr>
                          <m:t>𝐸</m:t>
                        </m:r>
                      </m:e>
                      <m:sub>
                        <m:r>
                          <a:rPr lang="en-US" b="0" i="1" smtClean="0">
                            <a:latin typeface="Cambria Math"/>
                          </a:rPr>
                          <m:t>𝑎𝑣𝑔</m:t>
                        </m:r>
                      </m:sub>
                    </m:sSub>
                    <m:r>
                      <a:rPr lang="en-US" b="0" i="1" smtClean="0">
                        <a:latin typeface="Cambria Math"/>
                      </a:rPr>
                      <m:t>=</m:t>
                    </m:r>
                    <m:f>
                      <m:fPr>
                        <m:ctrlPr>
                          <a:rPr lang="en-US" b="0" i="1" smtClean="0">
                            <a:latin typeface="Cambria Math"/>
                          </a:rPr>
                        </m:ctrlPr>
                      </m:fPr>
                      <m:num>
                        <m:r>
                          <a:rPr lang="en-US" b="0" i="1" smtClean="0">
                            <a:latin typeface="Cambria Math"/>
                          </a:rPr>
                          <m:t>𝑓</m:t>
                        </m:r>
                      </m:num>
                      <m:den>
                        <m:r>
                          <a:rPr lang="en-US" b="0" i="1" smtClean="0">
                            <a:latin typeface="Cambria Math"/>
                          </a:rPr>
                          <m:t>2</m:t>
                        </m:r>
                      </m:den>
                    </m:f>
                    <m:r>
                      <a:rPr lang="en-US" b="0" i="1" smtClean="0">
                        <a:latin typeface="Cambria Math"/>
                      </a:rPr>
                      <m:t>𝑘𝑇</m:t>
                    </m:r>
                  </m:oMath>
                </a14:m>
                <a:r>
                  <a:rPr lang="en-US" dirty="0" smtClean="0"/>
                  <a:t>		Average KE per molecule</a:t>
                </a:r>
              </a:p>
              <a:p>
                <a14:m>
                  <m:oMath xmlns:m="http://schemas.openxmlformats.org/officeDocument/2006/math">
                    <m:r>
                      <a:rPr lang="en-US" i="1">
                        <a:latin typeface="Cambria Math"/>
                      </a:rPr>
                      <m:t>𝐾</m:t>
                    </m:r>
                    <m:sSub>
                      <m:sSubPr>
                        <m:ctrlPr>
                          <a:rPr lang="en-US" i="1">
                            <a:latin typeface="Cambria Math"/>
                          </a:rPr>
                        </m:ctrlPr>
                      </m:sSubPr>
                      <m:e>
                        <m:r>
                          <a:rPr lang="en-US" i="1">
                            <a:latin typeface="Cambria Math"/>
                          </a:rPr>
                          <m:t>𝐸</m:t>
                        </m:r>
                      </m:e>
                      <m:sub>
                        <m:r>
                          <a:rPr lang="en-US" i="1">
                            <a:latin typeface="Cambria Math"/>
                          </a:rPr>
                          <m:t>𝑎𝑣𝑔</m:t>
                        </m:r>
                      </m:sub>
                    </m:sSub>
                    <m:r>
                      <a:rPr lang="en-US" i="1">
                        <a:latin typeface="Cambria Math"/>
                      </a:rPr>
                      <m:t>=</m:t>
                    </m:r>
                    <m:f>
                      <m:fPr>
                        <m:ctrlPr>
                          <a:rPr lang="en-US" i="1">
                            <a:latin typeface="Cambria Math"/>
                          </a:rPr>
                        </m:ctrlPr>
                      </m:fPr>
                      <m:num>
                        <m:r>
                          <a:rPr lang="en-US" i="1">
                            <a:latin typeface="Cambria Math"/>
                          </a:rPr>
                          <m:t>𝑓</m:t>
                        </m:r>
                      </m:num>
                      <m:den>
                        <m:r>
                          <a:rPr lang="en-US" i="1">
                            <a:latin typeface="Cambria Math"/>
                          </a:rPr>
                          <m:t>2</m:t>
                        </m:r>
                      </m:den>
                    </m:f>
                    <m:r>
                      <a:rPr lang="en-US" b="0" i="1" smtClean="0">
                        <a:latin typeface="Cambria Math"/>
                      </a:rPr>
                      <m:t>𝑅</m:t>
                    </m:r>
                    <m:r>
                      <a:rPr lang="en-US" i="1">
                        <a:latin typeface="Cambria Math"/>
                      </a:rPr>
                      <m:t>𝑇</m:t>
                    </m:r>
                  </m:oMath>
                </a14:m>
                <a:r>
                  <a:rPr lang="en-US" dirty="0" smtClean="0"/>
                  <a:t>		</a:t>
                </a:r>
                <a:r>
                  <a:rPr lang="en-US" dirty="0"/>
                  <a:t> Average KE per </a:t>
                </a:r>
                <a:r>
                  <a:rPr lang="en-US" dirty="0" smtClean="0"/>
                  <a:t>mole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140287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Thermodynamic processes</a:t>
            </a:r>
            <a:endParaRPr lang="en-US" dirty="0"/>
          </a:p>
        </p:txBody>
      </p:sp>
      <p:sp>
        <p:nvSpPr>
          <p:cNvPr id="3" name="Content Placeholder 2"/>
          <p:cNvSpPr>
            <a:spLocks noGrp="1"/>
          </p:cNvSpPr>
          <p:nvPr>
            <p:ph idx="1"/>
          </p:nvPr>
        </p:nvSpPr>
        <p:spPr/>
        <p:txBody>
          <a:bodyPr/>
          <a:lstStyle/>
          <a:p>
            <a:r>
              <a:rPr lang="en-US" dirty="0" smtClean="0"/>
              <a:t>Isothermal: Constant T and hence constant U.	</a:t>
            </a:r>
            <a:r>
              <a:rPr lang="en-US" dirty="0" smtClean="0">
                <a:latin typeface="Symbol" pitchFamily="18" charset="2"/>
              </a:rPr>
              <a:t>D</a:t>
            </a:r>
            <a:r>
              <a:rPr lang="en-US" dirty="0" smtClean="0"/>
              <a:t>U = 0 = </a:t>
            </a:r>
            <a:r>
              <a:rPr lang="en-US" dirty="0" smtClean="0">
                <a:latin typeface="Symbol" pitchFamily="18" charset="2"/>
              </a:rPr>
              <a:t>D</a:t>
            </a:r>
            <a:r>
              <a:rPr lang="en-US" dirty="0" smtClean="0"/>
              <a:t>Q + </a:t>
            </a:r>
            <a:r>
              <a:rPr lang="en-US" dirty="0" smtClean="0">
                <a:latin typeface="Symbol" pitchFamily="18" charset="2"/>
              </a:rPr>
              <a:t>D</a:t>
            </a:r>
            <a:r>
              <a:rPr lang="en-US" dirty="0" smtClean="0"/>
              <a:t>W</a:t>
            </a:r>
          </a:p>
          <a:p>
            <a:r>
              <a:rPr lang="en-US" dirty="0" smtClean="0"/>
              <a:t>Adiabatic: no heat in or out	 </a:t>
            </a:r>
            <a:r>
              <a:rPr lang="en-US" dirty="0" smtClean="0">
                <a:latin typeface="Symbol" pitchFamily="18" charset="2"/>
              </a:rPr>
              <a:t>D</a:t>
            </a:r>
            <a:r>
              <a:rPr lang="en-US" dirty="0" smtClean="0"/>
              <a:t>Q = 0 	and 	</a:t>
            </a:r>
            <a:r>
              <a:rPr lang="en-US" dirty="0" err="1" smtClean="0"/>
              <a:t>PV</a:t>
            </a:r>
            <a:r>
              <a:rPr lang="en-US" baseline="30000" dirty="0" err="1" smtClean="0">
                <a:latin typeface="Symbol" pitchFamily="18" charset="2"/>
              </a:rPr>
              <a:t>g</a:t>
            </a:r>
            <a:r>
              <a:rPr lang="en-US" dirty="0" smtClean="0"/>
              <a:t>=constant</a:t>
            </a:r>
          </a:p>
          <a:p>
            <a:r>
              <a:rPr lang="en-US" dirty="0" smtClean="0"/>
              <a:t>Isometric, isochoric, </a:t>
            </a:r>
            <a:r>
              <a:rPr lang="en-US" dirty="0" err="1" smtClean="0"/>
              <a:t>isovolumetric</a:t>
            </a:r>
            <a:r>
              <a:rPr lang="en-US" dirty="0" smtClean="0"/>
              <a:t>: 	Constant volume  </a:t>
            </a:r>
            <a:r>
              <a:rPr lang="en-US" dirty="0" smtClean="0">
                <a:latin typeface="Symbol" pitchFamily="18" charset="2"/>
              </a:rPr>
              <a:t>D</a:t>
            </a:r>
            <a:r>
              <a:rPr lang="en-US" dirty="0" smtClean="0"/>
              <a:t>W=0</a:t>
            </a:r>
          </a:p>
          <a:p>
            <a:r>
              <a:rPr lang="en-US" dirty="0" smtClean="0"/>
              <a:t>Isobaric: Constant pressure</a:t>
            </a:r>
            <a:endParaRPr lang="en-US" dirty="0"/>
          </a:p>
        </p:txBody>
      </p:sp>
    </p:spTree>
    <p:extLst>
      <p:ext uri="{BB962C8B-B14F-4D97-AF65-F5344CB8AC3E}">
        <p14:creationId xmlns:p14="http://schemas.microsoft.com/office/powerpoint/2010/main" val="3165257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Reversible processes</a:t>
            </a:r>
            <a:endParaRPr lang="en-US" dirty="0"/>
          </a:p>
        </p:txBody>
      </p:sp>
      <p:sp>
        <p:nvSpPr>
          <p:cNvPr id="3" name="Content Placeholder 2"/>
          <p:cNvSpPr>
            <a:spLocks noGrp="1"/>
          </p:cNvSpPr>
          <p:nvPr>
            <p:ph idx="1"/>
          </p:nvPr>
        </p:nvSpPr>
        <p:spPr/>
        <p:txBody>
          <a:bodyPr/>
          <a:lstStyle/>
          <a:p>
            <a:r>
              <a:rPr lang="en-US" dirty="0" smtClean="0"/>
              <a:t>Reversible cycle: 	</a:t>
            </a:r>
            <a:r>
              <a:rPr lang="en-US" dirty="0" err="1" smtClean="0">
                <a:latin typeface="Symbol" pitchFamily="18" charset="2"/>
              </a:rPr>
              <a:t>D</a:t>
            </a:r>
            <a:r>
              <a:rPr lang="en-US" dirty="0" err="1" smtClean="0"/>
              <a:t>S</a:t>
            </a:r>
            <a:r>
              <a:rPr lang="en-US" baseline="-25000" dirty="0" err="1" smtClean="0"/>
              <a:t>cycle</a:t>
            </a:r>
            <a:r>
              <a:rPr lang="en-US" dirty="0" smtClean="0"/>
              <a:t> = </a:t>
            </a:r>
            <a:r>
              <a:rPr lang="en-US" dirty="0" err="1" smtClean="0">
                <a:latin typeface="Symbol" pitchFamily="18" charset="2"/>
              </a:rPr>
              <a:t>D</a:t>
            </a:r>
            <a:r>
              <a:rPr lang="en-US" dirty="0" err="1" smtClean="0"/>
              <a:t>U</a:t>
            </a:r>
            <a:r>
              <a:rPr lang="en-US" baseline="-25000" dirty="0" err="1" smtClean="0"/>
              <a:t>cycle</a:t>
            </a:r>
            <a:r>
              <a:rPr lang="en-US" dirty="0" smtClean="0"/>
              <a:t> = 0</a:t>
            </a:r>
          </a:p>
          <a:p>
            <a:r>
              <a:rPr lang="en-US" dirty="0" smtClean="0"/>
              <a:t>S is a state variable and the value of S will be fixed for a given state now matter how the state was arrived at.</a:t>
            </a:r>
            <a:endParaRPr lang="en-US" dirty="0"/>
          </a:p>
        </p:txBody>
      </p:sp>
    </p:spTree>
    <p:extLst>
      <p:ext uri="{BB962C8B-B14F-4D97-AF65-F5344CB8AC3E}">
        <p14:creationId xmlns:p14="http://schemas.microsoft.com/office/powerpoint/2010/main" val="430073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825625"/>
            <a:ext cx="5671456" cy="4351338"/>
          </a:xfrm>
        </p:spPr>
        <p:txBody>
          <a:bodyPr/>
          <a:lstStyle/>
          <a:p>
            <a:pPr marL="0" indent="0">
              <a:buNone/>
            </a:pPr>
            <a:r>
              <a:rPr lang="en-US" dirty="0"/>
              <a:t>A </a:t>
            </a:r>
            <a:r>
              <a:rPr lang="en-US" b="1" dirty="0"/>
              <a:t>real gas </a:t>
            </a:r>
            <a:r>
              <a:rPr lang="en-US" dirty="0"/>
              <a:t>is taken through the cycle shown </a:t>
            </a:r>
            <a:r>
              <a:rPr lang="en-US" dirty="0" smtClean="0"/>
              <a:t>at right.</a:t>
            </a:r>
            <a:r>
              <a:rPr lang="en-US" dirty="0"/>
              <a:t>  The two isotherms are at temperatures T</a:t>
            </a:r>
            <a:r>
              <a:rPr lang="en-US" baseline="-25000" dirty="0"/>
              <a:t>1</a:t>
            </a:r>
            <a:r>
              <a:rPr lang="en-US" dirty="0"/>
              <a:t> and T</a:t>
            </a:r>
            <a:r>
              <a:rPr lang="en-US" baseline="-25000" dirty="0"/>
              <a:t>2</a:t>
            </a:r>
            <a:r>
              <a:rPr lang="en-US" dirty="0"/>
              <a:t>.  Process A is </a:t>
            </a:r>
            <a:r>
              <a:rPr lang="en-US" b="1" dirty="0"/>
              <a:t>isothermal</a:t>
            </a:r>
            <a:r>
              <a:rPr lang="en-US" dirty="0"/>
              <a:t>, Process B is </a:t>
            </a:r>
            <a:r>
              <a:rPr lang="en-US" b="1" dirty="0"/>
              <a:t>isometric</a:t>
            </a:r>
            <a:r>
              <a:rPr lang="en-US" dirty="0"/>
              <a:t>, and Process C is </a:t>
            </a:r>
            <a:r>
              <a:rPr lang="en-US" b="1" dirty="0"/>
              <a:t>adiabatic</a:t>
            </a:r>
            <a:r>
              <a:rPr lang="en-US" dirty="0"/>
              <a:t>.  When run in the direction shown, the cycle acts as a </a:t>
            </a:r>
            <a:r>
              <a:rPr lang="en-US" b="1" dirty="0"/>
              <a:t>heat engine</a:t>
            </a:r>
            <a:r>
              <a:rPr lang="en-US" dirty="0"/>
              <a:t>.  Find an expression for the efficiency of this heat engine in terms of the given temperatures T</a:t>
            </a:r>
            <a:r>
              <a:rPr lang="en-US" baseline="-25000" dirty="0"/>
              <a:t>1</a:t>
            </a:r>
            <a:r>
              <a:rPr lang="en-US" dirty="0"/>
              <a:t> and T</a:t>
            </a:r>
            <a:r>
              <a:rPr lang="en-US" baseline="-25000" dirty="0"/>
              <a:t>2</a:t>
            </a:r>
            <a:r>
              <a:rPr 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786" y="2171885"/>
            <a:ext cx="5056910" cy="357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70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and Temperature Scales</a:t>
            </a:r>
            <a:endParaRPr lang="en-US" dirty="0"/>
          </a:p>
        </p:txBody>
      </p:sp>
      <p:sp>
        <p:nvSpPr>
          <p:cNvPr id="3" name="Content Placeholder 2"/>
          <p:cNvSpPr>
            <a:spLocks noGrp="1"/>
          </p:cNvSpPr>
          <p:nvPr>
            <p:ph idx="1"/>
          </p:nvPr>
        </p:nvSpPr>
        <p:spPr>
          <a:xfrm>
            <a:off x="764059" y="1960562"/>
            <a:ext cx="8749699" cy="4351338"/>
          </a:xfrm>
        </p:spPr>
        <p:txBody>
          <a:bodyPr/>
          <a:lstStyle/>
          <a:p>
            <a:r>
              <a:rPr lang="en-US" dirty="0" smtClean="0"/>
              <a:t>What is temperature?</a:t>
            </a:r>
          </a:p>
          <a:p>
            <a:pPr lvl="1"/>
            <a:r>
              <a:rPr lang="en-US" dirty="0" smtClean="0"/>
              <a:t>A measure of the hotness or coldness of an object.</a:t>
            </a:r>
          </a:p>
          <a:p>
            <a:pPr lvl="1"/>
            <a:r>
              <a:rPr lang="en-US" dirty="0" smtClean="0"/>
              <a:t>A measure of the energy in an object.</a:t>
            </a:r>
          </a:p>
          <a:p>
            <a:pPr lvl="1"/>
            <a:r>
              <a:rPr lang="en-US" dirty="0" smtClean="0"/>
              <a:t>An indicator of the direction and rate that heat will flow between two objects of different temperatures in contact.</a:t>
            </a:r>
          </a:p>
          <a:p>
            <a:r>
              <a:rPr lang="en-US" dirty="0" smtClean="0"/>
              <a:t>Lower bound of temperature and the Kelvin scale.</a:t>
            </a:r>
          </a:p>
          <a:p>
            <a:r>
              <a:rPr lang="en-US" dirty="0" smtClean="0"/>
              <a:t>Temperature scales and conversion</a:t>
            </a:r>
          </a:p>
          <a:p>
            <a:pPr lvl="1"/>
            <a:r>
              <a:rPr lang="en-US" dirty="0" smtClean="0"/>
              <a:t>Derive the formula for conversion of Celsius to Fahrenheit</a:t>
            </a:r>
          </a:p>
          <a:p>
            <a:pPr lvl="1"/>
            <a:r>
              <a:rPr lang="en-US" dirty="0" smtClean="0"/>
              <a:t>Derive the formula for conversion of Kelvin to Fahrenheit</a:t>
            </a:r>
          </a:p>
          <a:p>
            <a:pPr marL="457200" lvl="1" indent="0">
              <a:buNone/>
            </a:pPr>
            <a:endParaRPr lang="en-US" dirty="0" smtClean="0"/>
          </a:p>
          <a:p>
            <a:pPr marL="0" indent="0">
              <a:buNone/>
            </a:pPr>
            <a:endParaRPr lang="en-US" dirty="0"/>
          </a:p>
        </p:txBody>
      </p:sp>
      <p:pic>
        <p:nvPicPr>
          <p:cNvPr id="1026" name="Picture 2" descr="Fahrenheit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807" y="4135003"/>
            <a:ext cx="17145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Anders Cels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3758" y="1397285"/>
            <a:ext cx="1928598" cy="257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81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Kinetic Theory of Gases</a:t>
            </a:r>
            <a:endParaRPr lang="en-US" dirty="0"/>
          </a:p>
        </p:txBody>
      </p:sp>
      <p:sp>
        <p:nvSpPr>
          <p:cNvPr id="3" name="Content Placeholder 2"/>
          <p:cNvSpPr>
            <a:spLocks noGrp="1"/>
          </p:cNvSpPr>
          <p:nvPr>
            <p:ph idx="1"/>
          </p:nvPr>
        </p:nvSpPr>
        <p:spPr/>
        <p:txBody>
          <a:bodyPr/>
          <a:lstStyle/>
          <a:p>
            <a:pPr marL="0" indent="0">
              <a:buNone/>
            </a:pPr>
            <a:r>
              <a:rPr lang="en-US" dirty="0" smtClean="0"/>
              <a:t>Five moles of helium is held in a closed container at a pressure of 1.5 </a:t>
            </a:r>
            <a:r>
              <a:rPr lang="en-US" dirty="0" err="1" smtClean="0"/>
              <a:t>atm</a:t>
            </a:r>
            <a:r>
              <a:rPr lang="en-US" dirty="0" smtClean="0"/>
              <a:t> at 293 K. [1 </a:t>
            </a:r>
            <a:r>
              <a:rPr lang="en-US" dirty="0" err="1" smtClean="0"/>
              <a:t>amu</a:t>
            </a:r>
            <a:r>
              <a:rPr lang="en-US" dirty="0" smtClean="0"/>
              <a:t> = 1.66 x 10</a:t>
            </a:r>
            <a:r>
              <a:rPr lang="en-US" baseline="30000" dirty="0" smtClean="0"/>
              <a:t>-27</a:t>
            </a:r>
            <a:r>
              <a:rPr lang="en-US" dirty="0" smtClean="0"/>
              <a:t> kg, k=1.38 x 10</a:t>
            </a:r>
            <a:r>
              <a:rPr lang="en-US" baseline="30000" dirty="0" smtClean="0"/>
              <a:t>-23</a:t>
            </a:r>
            <a:r>
              <a:rPr lang="en-US" dirty="0" smtClean="0"/>
              <a:t> J/K]</a:t>
            </a:r>
          </a:p>
          <a:p>
            <a:pPr marL="514350" indent="-514350">
              <a:buAutoNum type="alphaLcParenBoth"/>
            </a:pPr>
            <a:r>
              <a:rPr lang="en-US" dirty="0" smtClean="0"/>
              <a:t>What is the volume of the container?</a:t>
            </a:r>
          </a:p>
          <a:p>
            <a:pPr marL="514350" indent="-514350">
              <a:buAutoNum type="alphaLcParenBoth"/>
            </a:pPr>
            <a:r>
              <a:rPr lang="en-US" dirty="0" smtClean="0"/>
              <a:t>What is the RMS velocity of a helium atom in the gas?</a:t>
            </a:r>
          </a:p>
          <a:p>
            <a:pPr marL="514350" indent="-514350">
              <a:buAutoNum type="alphaLcParenBoth"/>
            </a:pPr>
            <a:r>
              <a:rPr lang="en-US" dirty="0" smtClean="0"/>
              <a:t>If the gas is compressed adiabatically to one quarter its initial volume what are the final temperature and pressure of the gas?</a:t>
            </a:r>
          </a:p>
          <a:p>
            <a:pPr marL="514350" indent="-514350">
              <a:buAutoNum type="alphaLcParenBoth"/>
            </a:pPr>
            <a:r>
              <a:rPr lang="en-US" dirty="0" smtClean="0"/>
              <a:t>If the same compression is done isothermally what are the final temperature and pressure of the gas?</a:t>
            </a:r>
            <a:endParaRPr lang="en-US" dirty="0"/>
          </a:p>
        </p:txBody>
      </p:sp>
    </p:spTree>
    <p:extLst>
      <p:ext uri="{BB962C8B-B14F-4D97-AF65-F5344CB8AC3E}">
        <p14:creationId xmlns:p14="http://schemas.microsoft.com/office/powerpoint/2010/main" val="3976731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08862" y="4845132"/>
            <a:ext cx="4037611" cy="152004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Heat Capacity Revisited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𝑄</m:t>
                          </m:r>
                        </m:num>
                        <m:den>
                          <m:r>
                            <a:rPr lang="en-US" b="0" i="1" smtClean="0">
                              <a:latin typeface="Cambria Math"/>
                              <a:ea typeface="Cambria Math"/>
                            </a:rPr>
                            <m:t>∆</m:t>
                          </m:r>
                          <m:r>
                            <a:rPr lang="en-US" b="0" i="1" smtClean="0">
                              <a:latin typeface="Cambria Math"/>
                              <a:ea typeface="Cambria Math"/>
                            </a:rPr>
                            <m:t>𝑇</m:t>
                          </m:r>
                        </m:den>
                      </m:f>
                    </m:oMath>
                  </m:oMathPara>
                </a14:m>
                <a:endParaRPr lang="en-US" b="0" dirty="0" smtClean="0"/>
              </a:p>
              <a:p>
                <a:pPr marL="0" indent="0">
                  <a:buNone/>
                </a:pPr>
                <a:r>
                  <a:rPr lang="en-US" dirty="0" smtClean="0"/>
                  <a:t>Using the First Law of Thermodynamics we can write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𝑈</m:t>
                          </m:r>
                          <m:r>
                            <a:rPr lang="en-US" b="0" i="1" smtClean="0">
                              <a:latin typeface="Cambria Math"/>
                              <a:ea typeface="Cambria Math"/>
                            </a:rPr>
                            <m:t>−∆</m:t>
                          </m:r>
                          <m:r>
                            <a:rPr lang="en-US" b="0" i="1" smtClean="0">
                              <a:latin typeface="Cambria Math"/>
                              <a:ea typeface="Cambria Math"/>
                            </a:rPr>
                            <m:t>𝑊</m:t>
                          </m:r>
                        </m:num>
                        <m:den>
                          <m:r>
                            <a:rPr lang="en-US" b="0" i="1" smtClean="0">
                              <a:latin typeface="Cambria Math"/>
                              <a:ea typeface="Cambria Math"/>
                            </a:rPr>
                            <m:t>∆</m:t>
                          </m:r>
                          <m:r>
                            <a:rPr lang="en-US" b="0" i="1" smtClean="0">
                              <a:latin typeface="Cambria Math"/>
                              <a:ea typeface="Cambria Math"/>
                            </a:rPr>
                            <m:t>𝑇</m:t>
                          </m:r>
                        </m:den>
                      </m:f>
                    </m:oMath>
                  </m:oMathPara>
                </a14:m>
                <a:endParaRPr lang="en-US" dirty="0" smtClean="0"/>
              </a:p>
              <a:p>
                <a:pPr marL="0" indent="0">
                  <a:buNone/>
                </a:pPr>
                <a:r>
                  <a:rPr lang="en-US" dirty="0" smtClean="0"/>
                  <a:t>However, </a:t>
                </a:r>
                <a:r>
                  <a:rPr lang="en-US" dirty="0" smtClean="0">
                    <a:latin typeface="Symbol" pitchFamily="18" charset="2"/>
                  </a:rPr>
                  <a:t>D</a:t>
                </a:r>
                <a:r>
                  <a:rPr lang="en-US" dirty="0" smtClean="0"/>
                  <a:t>W is not well defined, it depends on whether there is a volume change. If </a:t>
                </a:r>
                <a:r>
                  <a:rPr lang="en-US" dirty="0" smtClean="0">
                    <a:latin typeface="Symbol" pitchFamily="18" charset="2"/>
                  </a:rPr>
                  <a:t>D</a:t>
                </a:r>
                <a:r>
                  <a:rPr lang="en-US" dirty="0" smtClean="0"/>
                  <a:t>V=0 then</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𝑉</m:t>
                          </m:r>
                        </m:sub>
                      </m:sSub>
                      <m:r>
                        <a:rPr lang="en-US" b="1" i="1" smtClean="0">
                          <a:latin typeface="Cambria Math"/>
                        </a:rPr>
                        <m:t>=</m:t>
                      </m:r>
                      <m:sSub>
                        <m:sSubPr>
                          <m:ctrlPr>
                            <a:rPr lang="en-US" b="1" i="1" smtClean="0">
                              <a:latin typeface="Cambria Math"/>
                            </a:rPr>
                          </m:ctrlPr>
                        </m:sSubPr>
                        <m:e>
                          <m:d>
                            <m:dPr>
                              <m:ctrlPr>
                                <a:rPr lang="en-US" b="1" i="1" smtClean="0">
                                  <a:latin typeface="Cambria Math"/>
                                </a:rPr>
                              </m:ctrlPr>
                            </m:dPr>
                            <m:e>
                              <m:f>
                                <m:fPr>
                                  <m:ctrlPr>
                                    <a:rPr lang="en-US" b="1" i="1">
                                      <a:latin typeface="Cambria Math"/>
                                    </a:rPr>
                                  </m:ctrlPr>
                                </m:fPr>
                                <m:num>
                                  <m:r>
                                    <a:rPr lang="en-US" b="1" i="1">
                                      <a:latin typeface="Cambria Math"/>
                                      <a:ea typeface="Cambria Math"/>
                                    </a:rPr>
                                    <m:t>∆</m:t>
                                  </m:r>
                                  <m:r>
                                    <a:rPr lang="en-US" b="1" i="1">
                                      <a:latin typeface="Cambria Math"/>
                                      <a:ea typeface="Cambria Math"/>
                                    </a:rPr>
                                    <m:t>𝑼</m:t>
                                  </m:r>
                                </m:num>
                                <m:den>
                                  <m:r>
                                    <a:rPr lang="en-US" b="1" i="1">
                                      <a:latin typeface="Cambria Math"/>
                                      <a:ea typeface="Cambria Math"/>
                                    </a:rPr>
                                    <m:t>∆</m:t>
                                  </m:r>
                                  <m:r>
                                    <a:rPr lang="en-US" b="1" i="1">
                                      <a:latin typeface="Cambria Math"/>
                                      <a:ea typeface="Cambria Math"/>
                                    </a:rPr>
                                    <m:t>𝑻</m:t>
                                  </m:r>
                                </m:den>
                              </m:f>
                            </m:e>
                          </m:d>
                        </m:e>
                        <m:sub>
                          <m:r>
                            <a:rPr lang="en-US" b="1" i="1" smtClean="0">
                              <a:latin typeface="Cambria Math"/>
                            </a:rPr>
                            <m:t>𝑽</m:t>
                          </m:r>
                        </m:sub>
                      </m:sSub>
                      <m:r>
                        <a:rPr lang="en-US" b="1" i="1" smtClean="0">
                          <a:latin typeface="Cambria Math"/>
                        </a:rPr>
                        <m:t>=</m:t>
                      </m:r>
                      <m:sSub>
                        <m:sSubPr>
                          <m:ctrlPr>
                            <a:rPr lang="en-US" b="1" i="1" smtClean="0">
                              <a:latin typeface="Cambria Math"/>
                            </a:rPr>
                          </m:ctrlPr>
                        </m:sSubPr>
                        <m:e>
                          <m:d>
                            <m:dPr>
                              <m:ctrlPr>
                                <a:rPr lang="en-US" b="1" i="1">
                                  <a:latin typeface="Cambria Math"/>
                                </a:rPr>
                              </m:ctrlPr>
                            </m:dPr>
                            <m:e>
                              <m:f>
                                <m:fPr>
                                  <m:ctrlPr>
                                    <a:rPr lang="en-US" b="1" i="1">
                                      <a:latin typeface="Cambria Math"/>
                                    </a:rPr>
                                  </m:ctrlPr>
                                </m:fPr>
                                <m:num>
                                  <m:r>
                                    <a:rPr lang="en-US" b="1" i="1">
                                      <a:latin typeface="Cambria Math"/>
                                      <a:ea typeface="Cambria Math"/>
                                    </a:rPr>
                                    <m:t>𝝏</m:t>
                                  </m:r>
                                  <m:r>
                                    <a:rPr lang="en-US" b="1" i="1">
                                      <a:latin typeface="Cambria Math"/>
                                      <a:ea typeface="Cambria Math"/>
                                    </a:rPr>
                                    <m:t>𝑼</m:t>
                                  </m:r>
                                </m:num>
                                <m:den>
                                  <m:r>
                                    <a:rPr lang="en-US" b="1" i="1">
                                      <a:latin typeface="Cambria Math"/>
                                      <a:ea typeface="Cambria Math"/>
                                    </a:rPr>
                                    <m:t>𝝏</m:t>
                                  </m:r>
                                  <m:r>
                                    <a:rPr lang="en-US" b="1" i="1">
                                      <a:latin typeface="Cambria Math"/>
                                      <a:ea typeface="Cambria Math"/>
                                    </a:rPr>
                                    <m:t>𝑻</m:t>
                                  </m:r>
                                </m:den>
                              </m:f>
                            </m:e>
                          </m:d>
                        </m:e>
                        <m:sub>
                          <m:r>
                            <a:rPr lang="en-US" b="1" i="1" smtClean="0">
                              <a:latin typeface="Cambria Math"/>
                            </a:rPr>
                            <m:t>𝑽</m:t>
                          </m:r>
                        </m:sub>
                      </m:sSub>
                    </m:oMath>
                  </m:oMathPara>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105374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9481" y="3835730"/>
            <a:ext cx="4168238" cy="1365662"/>
          </a:xfrm>
          <a:prstGeom prst="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Heat Capacity constant pressure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the gas (or solid or liquid) expands then the work taken out of the gas is –PDV</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𝑈</m:t>
                          </m:r>
                          <m:r>
                            <a:rPr lang="en-US" b="0" i="1" smtClean="0">
                              <a:latin typeface="Cambria Math"/>
                              <a:ea typeface="Cambria Math"/>
                            </a:rPr>
                            <m:t>−∆</m:t>
                          </m:r>
                          <m:r>
                            <a:rPr lang="en-US" b="0" i="1" smtClean="0">
                              <a:latin typeface="Cambria Math"/>
                              <a:ea typeface="Cambria Math"/>
                            </a:rPr>
                            <m:t>𝑊</m:t>
                          </m:r>
                        </m:num>
                        <m:den>
                          <m:r>
                            <a:rPr lang="en-US" b="0" i="1" smtClean="0">
                              <a:latin typeface="Cambria Math"/>
                              <a:ea typeface="Cambria Math"/>
                            </a:rPr>
                            <m:t>∆</m:t>
                          </m:r>
                          <m:r>
                            <a:rPr lang="en-US" b="0" i="1" smtClean="0">
                              <a:latin typeface="Cambria Math"/>
                              <a:ea typeface="Cambria Math"/>
                            </a:rPr>
                            <m:t>𝑇</m:t>
                          </m:r>
                        </m:den>
                      </m:f>
                      <m:r>
                        <a:rPr lang="en-US" b="0" i="1" smtClean="0">
                          <a:latin typeface="Cambria Math"/>
                        </a:rPr>
                        <m:t>=</m:t>
                      </m:r>
                      <m:sSub>
                        <m:sSubPr>
                          <m:ctrlPr>
                            <a:rPr lang="en-US" b="0" i="1" smtClean="0">
                              <a:latin typeface="Cambria Math"/>
                            </a:rPr>
                          </m:ctrlPr>
                        </m:sSubPr>
                        <m:e>
                          <m:d>
                            <m:dPr>
                              <m:ctrlPr>
                                <a:rPr lang="en-US" i="1">
                                  <a:latin typeface="Cambria Math"/>
                                </a:rPr>
                              </m:ctrlPr>
                            </m:dPr>
                            <m:e>
                              <m:f>
                                <m:fPr>
                                  <m:ctrlPr>
                                    <a:rPr lang="en-US" i="1">
                                      <a:latin typeface="Cambria Math"/>
                                    </a:rPr>
                                  </m:ctrlPr>
                                </m:fPr>
                                <m:num>
                                  <m:r>
                                    <a:rPr lang="en-US" i="1">
                                      <a:latin typeface="Cambria Math"/>
                                      <a:ea typeface="Cambria Math"/>
                                    </a:rPr>
                                    <m:t>∆</m:t>
                                  </m:r>
                                  <m:r>
                                    <a:rPr lang="en-US" i="1">
                                      <a:latin typeface="Cambria Math"/>
                                      <a:ea typeface="Cambria Math"/>
                                    </a:rPr>
                                    <m:t>𝑈</m:t>
                                  </m:r>
                                  <m:r>
                                    <a:rPr lang="en-US" i="1">
                                      <a:latin typeface="Cambria Math"/>
                                      <a:ea typeface="Cambria Math"/>
                                    </a:rPr>
                                    <m:t>−(−</m:t>
                                  </m:r>
                                  <m:r>
                                    <a:rPr lang="en-US" i="1">
                                      <a:latin typeface="Cambria Math"/>
                                      <a:ea typeface="Cambria Math"/>
                                    </a:rPr>
                                    <m:t>𝑃</m:t>
                                  </m:r>
                                  <m:r>
                                    <a:rPr lang="en-US" i="1">
                                      <a:latin typeface="Cambria Math"/>
                                      <a:ea typeface="Cambria Math"/>
                                    </a:rPr>
                                    <m:t>∆</m:t>
                                  </m:r>
                                  <m:r>
                                    <a:rPr lang="en-US" i="1">
                                      <a:latin typeface="Cambria Math"/>
                                      <a:ea typeface="Cambria Math"/>
                                    </a:rPr>
                                    <m:t>𝑉</m:t>
                                  </m:r>
                                  <m:r>
                                    <a:rPr lang="en-US" i="1">
                                      <a:latin typeface="Cambria Math"/>
                                      <a:ea typeface="Cambria Math"/>
                                    </a:rPr>
                                    <m:t>)</m:t>
                                  </m:r>
                                </m:num>
                                <m:den>
                                  <m:r>
                                    <a:rPr lang="en-US" i="1">
                                      <a:latin typeface="Cambria Math"/>
                                      <a:ea typeface="Cambria Math"/>
                                    </a:rPr>
                                    <m:t>∆</m:t>
                                  </m:r>
                                  <m:r>
                                    <a:rPr lang="en-US" i="1">
                                      <a:latin typeface="Cambria Math"/>
                                      <a:ea typeface="Cambria Math"/>
                                    </a:rPr>
                                    <m:t>𝑇</m:t>
                                  </m:r>
                                </m:den>
                              </m:f>
                            </m:e>
                          </m:d>
                        </m:e>
                        <m:sub>
                          <m:r>
                            <a:rPr lang="en-US" b="0" i="1" smtClean="0">
                              <a:latin typeface="Cambria Math"/>
                            </a:rPr>
                            <m:t>𝑃</m:t>
                          </m:r>
                        </m:sub>
                      </m:sSub>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sSub>
                        <m:sSubPr>
                          <m:ctrlPr>
                            <a:rPr lang="en-US" b="0" i="1" smtClean="0">
                              <a:latin typeface="Cambria Math"/>
                            </a:rPr>
                          </m:ctrlPr>
                        </m:sSubPr>
                        <m:e>
                          <m:d>
                            <m:dPr>
                              <m:ctrlPr>
                                <a:rPr lang="en-US" b="0" i="1" smtClean="0">
                                  <a:latin typeface="Cambria Math"/>
                                </a:rPr>
                              </m:ctrlPr>
                            </m:dPr>
                            <m:e>
                              <m:f>
                                <m:fPr>
                                  <m:ctrlPr>
                                    <a:rPr lang="en-US" i="1">
                                      <a:latin typeface="Cambria Math"/>
                                    </a:rPr>
                                  </m:ctrlPr>
                                </m:fPr>
                                <m:num>
                                  <m:r>
                                    <a:rPr lang="en-US" i="1" smtClean="0">
                                      <a:latin typeface="Cambria Math"/>
                                      <a:ea typeface="Cambria Math"/>
                                    </a:rPr>
                                    <m:t>𝜕</m:t>
                                  </m:r>
                                  <m:r>
                                    <a:rPr lang="en-US" b="0" i="1" smtClean="0">
                                      <a:latin typeface="Cambria Math"/>
                                      <a:ea typeface="Cambria Math"/>
                                    </a:rPr>
                                    <m:t>𝑈</m:t>
                                  </m:r>
                                </m:num>
                                <m:den>
                                  <m:r>
                                    <a:rPr lang="en-US" i="1" smtClean="0">
                                      <a:latin typeface="Cambria Math"/>
                                      <a:ea typeface="Cambria Math"/>
                                    </a:rPr>
                                    <m:t>𝜕</m:t>
                                  </m:r>
                                  <m:r>
                                    <a:rPr lang="en-US" b="0" i="1" smtClean="0">
                                      <a:latin typeface="Cambria Math"/>
                                      <a:ea typeface="Cambria Math"/>
                                    </a:rPr>
                                    <m:t>𝑇</m:t>
                                  </m:r>
                                </m:den>
                              </m:f>
                            </m:e>
                          </m:d>
                        </m:e>
                        <m:sub>
                          <m:r>
                            <a:rPr lang="en-US" b="0" i="1" smtClean="0">
                              <a:latin typeface="Cambria Math"/>
                            </a:rPr>
                            <m:t>𝑃</m:t>
                          </m:r>
                        </m:sub>
                      </m:sSub>
                      <m:r>
                        <a:rPr lang="en-US" b="0" i="1" smtClean="0">
                          <a:latin typeface="Cambria Math"/>
                        </a:rPr>
                        <m:t>+</m:t>
                      </m:r>
                      <m:sSub>
                        <m:sSubPr>
                          <m:ctrlPr>
                            <a:rPr lang="en-US" i="1">
                              <a:latin typeface="Cambria Math"/>
                            </a:rPr>
                          </m:ctrlPr>
                        </m:sSubPr>
                        <m:e>
                          <m:r>
                            <a:rPr lang="en-US" b="0" i="1" smtClean="0">
                              <a:latin typeface="Cambria Math"/>
                            </a:rPr>
                            <m:t>𝑃</m:t>
                          </m:r>
                          <m:d>
                            <m:dPr>
                              <m:ctrlPr>
                                <a:rPr lang="en-US" i="1">
                                  <a:latin typeface="Cambria Math"/>
                                </a:rPr>
                              </m:ctrlPr>
                            </m:dPr>
                            <m:e>
                              <m:f>
                                <m:fPr>
                                  <m:ctrlPr>
                                    <a:rPr lang="en-US" i="1">
                                      <a:latin typeface="Cambria Math"/>
                                    </a:rPr>
                                  </m:ctrlPr>
                                </m:fPr>
                                <m:num>
                                  <m:r>
                                    <a:rPr lang="en-US" i="1" smtClean="0">
                                      <a:latin typeface="Cambria Math"/>
                                      <a:ea typeface="Cambria Math"/>
                                    </a:rPr>
                                    <m:t>𝜕</m:t>
                                  </m:r>
                                  <m:r>
                                    <a:rPr lang="en-US" b="0" i="1" smtClean="0">
                                      <a:latin typeface="Cambria Math"/>
                                      <a:ea typeface="Cambria Math"/>
                                    </a:rPr>
                                    <m:t>𝑉</m:t>
                                  </m:r>
                                </m:num>
                                <m:den>
                                  <m:r>
                                    <a:rPr lang="en-US" i="1" smtClean="0">
                                      <a:latin typeface="Cambria Math"/>
                                      <a:ea typeface="Cambria Math"/>
                                    </a:rPr>
                                    <m:t>𝜕</m:t>
                                  </m:r>
                                  <m:r>
                                    <a:rPr lang="en-US" b="0" i="1" smtClean="0">
                                      <a:latin typeface="Cambria Math"/>
                                      <a:ea typeface="Cambria Math"/>
                                    </a:rPr>
                                    <m:t>𝑇</m:t>
                                  </m:r>
                                </m:den>
                              </m:f>
                            </m:e>
                          </m:d>
                        </m:e>
                        <m:sub>
                          <m:r>
                            <a:rPr lang="en-US" b="0" i="1" smtClean="0">
                              <a:latin typeface="Cambria Math"/>
                            </a:rPr>
                            <m:t>𝑃</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67103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Heat Capacity relations</a:t>
            </a:r>
            <a:endParaRPr lang="en-US" dirty="0"/>
          </a:p>
        </p:txBody>
      </p:sp>
      <p:sp>
        <p:nvSpPr>
          <p:cNvPr id="3" name="Content Placeholder 2"/>
          <p:cNvSpPr>
            <a:spLocks noGrp="1"/>
          </p:cNvSpPr>
          <p:nvPr>
            <p:ph idx="1"/>
          </p:nvPr>
        </p:nvSpPr>
        <p:spPr>
          <a:xfrm>
            <a:off x="778824" y="1896877"/>
            <a:ext cx="10515600" cy="4351338"/>
          </a:xfrm>
        </p:spPr>
        <p:txBody>
          <a:bodyPr/>
          <a:lstStyle/>
          <a:p>
            <a:r>
              <a:rPr lang="en-US" dirty="0" smtClean="0"/>
              <a:t>Test with kinetic theory/ideal gas</a:t>
            </a:r>
          </a:p>
          <a:p>
            <a:r>
              <a:rPr lang="en-US" dirty="0" smtClean="0"/>
              <a:t>Solids—6 degrees of freedom =&gt; C</a:t>
            </a:r>
            <a:r>
              <a:rPr lang="en-US" baseline="-25000" dirty="0" smtClean="0"/>
              <a:t>V</a:t>
            </a:r>
            <a:r>
              <a:rPr lang="en-US" dirty="0" smtClean="0"/>
              <a:t>=3R</a:t>
            </a:r>
            <a:endParaRPr lang="en-US" dirty="0"/>
          </a:p>
        </p:txBody>
      </p:sp>
    </p:spTree>
    <p:extLst>
      <p:ext uri="{BB962C8B-B14F-4D97-AF65-F5344CB8AC3E}">
        <p14:creationId xmlns:p14="http://schemas.microsoft.com/office/powerpoint/2010/main" val="3535461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 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Enthalpy is the total energy needed to create a system from nothing </a:t>
                </a:r>
                <a:r>
                  <a:rPr lang="en-US" i="1" dirty="0" smtClean="0"/>
                  <a:t>including the work needed to push the environment out of the way to make room for the system</a:t>
                </a:r>
                <a:r>
                  <a:rPr lang="en-US" dirty="0" smtClean="0"/>
                  <a:t>.</a:t>
                </a:r>
              </a:p>
              <a:p>
                <a:r>
                  <a:rPr lang="en-US" dirty="0" smtClean="0"/>
                  <a:t>If P is constant then </a:t>
                </a:r>
                <a:r>
                  <a:rPr lang="en-US" dirty="0" smtClean="0">
                    <a:latin typeface="Symbol" pitchFamily="18" charset="2"/>
                  </a:rPr>
                  <a:t>D</a:t>
                </a:r>
                <a:r>
                  <a:rPr lang="en-US" dirty="0" smtClean="0"/>
                  <a:t>H = </a:t>
                </a:r>
                <a:r>
                  <a:rPr lang="en-US" dirty="0" smtClean="0">
                    <a:latin typeface="Symbol" pitchFamily="18" charset="2"/>
                  </a:rPr>
                  <a:t>D</a:t>
                </a:r>
                <a:r>
                  <a:rPr lang="en-US" dirty="0" smtClean="0"/>
                  <a:t>U + P</a:t>
                </a:r>
                <a:r>
                  <a:rPr lang="en-US" dirty="0" smtClean="0">
                    <a:latin typeface="Symbol" pitchFamily="18" charset="2"/>
                  </a:rPr>
                  <a:t>D</a:t>
                </a:r>
                <a:r>
                  <a:rPr lang="en-US" dirty="0" smtClean="0"/>
                  <a:t>V</a:t>
                </a:r>
              </a:p>
              <a:p>
                <a:r>
                  <a:rPr lang="en-US" dirty="0" smtClean="0"/>
                  <a:t>From our heat capacity result for constant pressure we can see that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𝑃</m:t>
                          </m:r>
                        </m:sub>
                      </m:sSub>
                      <m:r>
                        <a:rPr lang="en-US" b="0" i="1" smtClean="0">
                          <a:latin typeface="Cambria Math"/>
                        </a:rPr>
                        <m:t>=</m:t>
                      </m:r>
                      <m:sSub>
                        <m:sSubPr>
                          <m:ctrlPr>
                            <a:rPr lang="en-US" b="0" i="1" smtClean="0">
                              <a:latin typeface="Cambria Math"/>
                            </a:rPr>
                          </m:ctrlPr>
                        </m:sSubPr>
                        <m:e>
                          <m:d>
                            <m:dPr>
                              <m:ctrlPr>
                                <a:rPr lang="en-US" b="0" i="1" smtClean="0">
                                  <a:latin typeface="Cambria Math"/>
                                </a:rPr>
                              </m:ctrlPr>
                            </m:dPr>
                            <m:e>
                              <m:f>
                                <m:fPr>
                                  <m:ctrlPr>
                                    <a:rPr lang="en-US" b="0" i="1" smtClean="0">
                                      <a:latin typeface="Cambria Math"/>
                                    </a:rPr>
                                  </m:ctrlPr>
                                </m:fPr>
                                <m:num>
                                  <m:r>
                                    <a:rPr lang="en-US" b="0" i="1" smtClean="0">
                                      <a:latin typeface="Cambria Math"/>
                                      <a:ea typeface="Cambria Math"/>
                                    </a:rPr>
                                    <m:t>𝜕</m:t>
                                  </m:r>
                                  <m:r>
                                    <a:rPr lang="en-US" b="0" i="1" smtClean="0">
                                      <a:latin typeface="Cambria Math"/>
                                      <a:ea typeface="Cambria Math"/>
                                    </a:rPr>
                                    <m:t>𝐻</m:t>
                                  </m:r>
                                </m:num>
                                <m:den>
                                  <m:r>
                                    <a:rPr lang="en-US" b="0" i="1" smtClean="0">
                                      <a:latin typeface="Cambria Math"/>
                                      <a:ea typeface="Cambria Math"/>
                                    </a:rPr>
                                    <m:t>𝜕</m:t>
                                  </m:r>
                                  <m:r>
                                    <a:rPr lang="en-US" b="0" i="1" smtClean="0">
                                      <a:latin typeface="Cambria Math"/>
                                      <a:ea typeface="Cambria Math"/>
                                    </a:rPr>
                                    <m:t>𝑇</m:t>
                                  </m:r>
                                </m:den>
                              </m:f>
                            </m:e>
                          </m:d>
                        </m:e>
                        <m:sub>
                          <m:r>
                            <a:rPr lang="en-US" b="0" i="1" smtClean="0">
                              <a:latin typeface="Cambria Math"/>
                            </a:rPr>
                            <m:t>𝑃</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r="-406"/>
                </a:stretch>
              </a:blipFill>
            </p:spPr>
            <p:txBody>
              <a:bodyPr/>
              <a:lstStyle/>
              <a:p>
                <a:r>
                  <a:rPr lang="en-US">
                    <a:noFill/>
                  </a:rPr>
                  <a:t> </a:t>
                </a:r>
              </a:p>
            </p:txBody>
          </p:sp>
        </mc:Fallback>
      </mc:AlternateContent>
    </p:spTree>
    <p:extLst>
      <p:ext uri="{BB962C8B-B14F-4D97-AF65-F5344CB8AC3E}">
        <p14:creationId xmlns:p14="http://schemas.microsoft.com/office/powerpoint/2010/main" val="2802313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buNone/>
            </a:pPr>
            <a:r>
              <a:rPr lang="en-US" dirty="0"/>
              <a:t>A </a:t>
            </a:r>
            <a:r>
              <a:rPr lang="en-US" b="1" dirty="0"/>
              <a:t>150 g</a:t>
            </a:r>
            <a:r>
              <a:rPr lang="en-US" dirty="0"/>
              <a:t> copper bowl contains </a:t>
            </a:r>
            <a:r>
              <a:rPr lang="en-US" b="1" dirty="0"/>
              <a:t>220 g</a:t>
            </a:r>
            <a:r>
              <a:rPr lang="en-US" dirty="0"/>
              <a:t> of water, both at </a:t>
            </a:r>
            <a:r>
              <a:rPr lang="en-US" b="1" dirty="0"/>
              <a:t>20.0 </a:t>
            </a:r>
            <a:r>
              <a:rPr lang="en-US" b="1" baseline="30000" dirty="0" err="1"/>
              <a:t>o</a:t>
            </a:r>
            <a:r>
              <a:rPr lang="en-US" b="1" dirty="0" err="1"/>
              <a:t>C</a:t>
            </a:r>
            <a:r>
              <a:rPr lang="en-US" dirty="0" err="1"/>
              <a:t>.</a:t>
            </a:r>
            <a:r>
              <a:rPr lang="en-US" dirty="0"/>
              <a:t>  A very hot </a:t>
            </a:r>
            <a:r>
              <a:rPr lang="en-US" b="1" dirty="0"/>
              <a:t>300 g</a:t>
            </a:r>
            <a:r>
              <a:rPr lang="en-US" dirty="0"/>
              <a:t> iron rod at </a:t>
            </a:r>
            <a:r>
              <a:rPr lang="en-US" b="1" dirty="0"/>
              <a:t>770 </a:t>
            </a:r>
            <a:r>
              <a:rPr lang="en-US" b="1" baseline="30000" dirty="0" err="1"/>
              <a:t>o</a:t>
            </a:r>
            <a:r>
              <a:rPr lang="en-US" b="1" dirty="0" err="1"/>
              <a:t>C</a:t>
            </a:r>
            <a:r>
              <a:rPr lang="en-US" dirty="0"/>
              <a:t> is dropped into the water.  Assume that the entire system is isolated from its environment.  </a:t>
            </a:r>
          </a:p>
          <a:p>
            <a:pPr marL="0" indent="0">
              <a:buNone/>
            </a:pPr>
            <a:r>
              <a:rPr lang="en-US" i="1" dirty="0"/>
              <a:t>Some </a:t>
            </a:r>
            <a:r>
              <a:rPr lang="en-US" i="1" dirty="0" err="1"/>
              <a:t>Data:Specific</a:t>
            </a:r>
            <a:r>
              <a:rPr lang="en-US" i="1" dirty="0"/>
              <a:t> Heats in J/(</a:t>
            </a:r>
            <a:r>
              <a:rPr lang="en-US" i="1" dirty="0" err="1"/>
              <a:t>kg</a:t>
            </a:r>
            <a:r>
              <a:rPr lang="en-US" i="1" baseline="30000" dirty="0" err="1"/>
              <a:t>.</a:t>
            </a:r>
            <a:r>
              <a:rPr lang="en-US" i="1" dirty="0" err="1"/>
              <a:t>K</a:t>
            </a:r>
            <a:r>
              <a:rPr lang="en-US" i="1" dirty="0"/>
              <a:t>):  Water: </a:t>
            </a:r>
            <a:r>
              <a:rPr lang="en-US" b="1" i="1" dirty="0"/>
              <a:t>4186</a:t>
            </a:r>
            <a:r>
              <a:rPr lang="en-US" i="1" dirty="0"/>
              <a:t>, Copper: </a:t>
            </a:r>
            <a:r>
              <a:rPr lang="en-US" b="1" i="1" dirty="0"/>
              <a:t>385</a:t>
            </a:r>
            <a:r>
              <a:rPr lang="en-US" i="1" dirty="0"/>
              <a:t>, Iron: </a:t>
            </a:r>
            <a:r>
              <a:rPr lang="en-US" b="1" i="1" dirty="0"/>
              <a:t>460</a:t>
            </a:r>
            <a:r>
              <a:rPr lang="en-US" i="1" dirty="0"/>
              <a:t>Latent Heat of Vaporization for Water: </a:t>
            </a:r>
            <a:r>
              <a:rPr lang="en-US" b="1" i="1" dirty="0"/>
              <a:t>2272 kJ/kg</a:t>
            </a:r>
            <a:r>
              <a:rPr lang="en-US" dirty="0"/>
              <a:t> </a:t>
            </a:r>
            <a:endParaRPr lang="en-US" dirty="0" smtClean="0"/>
          </a:p>
          <a:p>
            <a:pPr marL="0" indent="0">
              <a:buNone/>
            </a:pPr>
            <a:r>
              <a:rPr lang="en-US" dirty="0" smtClean="0"/>
              <a:t>(</a:t>
            </a:r>
            <a:r>
              <a:rPr lang="en-US" dirty="0"/>
              <a:t>a) What is the final temperature of the system?</a:t>
            </a:r>
          </a:p>
          <a:p>
            <a:pPr marL="0" indent="0">
              <a:buNone/>
            </a:pPr>
            <a:r>
              <a:rPr lang="en-US" dirty="0"/>
              <a:t>(b) Describe the final condition of the system.</a:t>
            </a:r>
          </a:p>
          <a:p>
            <a:endParaRPr lang="en-US" dirty="0"/>
          </a:p>
        </p:txBody>
      </p:sp>
    </p:spTree>
    <p:extLst>
      <p:ext uri="{BB962C8B-B14F-4D97-AF65-F5344CB8AC3E}">
        <p14:creationId xmlns:p14="http://schemas.microsoft.com/office/powerpoint/2010/main" val="2863147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r>
                  <a:rPr lang="en-US" sz="2800" dirty="0" smtClean="0"/>
                  <a:t>Consider the combustion </a:t>
                </a:r>
                <a:r>
                  <a:rPr lang="en-US" sz="2800" dirty="0"/>
                  <a:t>of one mole of methane gas:</a:t>
                </a:r>
                <a:br>
                  <a:rPr lang="en-US" sz="2800" dirty="0"/>
                </a:br>
                <a14:m>
                  <m:oMathPara xmlns:m="http://schemas.openxmlformats.org/officeDocument/2006/math">
                    <m:oMathParaPr>
                      <m:jc m:val="centerGroup"/>
                    </m:oMathParaPr>
                    <m:oMath xmlns:m="http://schemas.openxmlformats.org/officeDocument/2006/math">
                      <m:r>
                        <a:rPr lang="en-US" sz="3600" b="0" i="1" smtClean="0">
                          <a:latin typeface="Cambria Math"/>
                        </a:rPr>
                        <m:t>𝐶</m:t>
                      </m:r>
                      <m:sSub>
                        <m:sSubPr>
                          <m:ctrlPr>
                            <a:rPr lang="en-US" sz="3600" b="0" i="1" smtClean="0">
                              <a:latin typeface="Cambria Math"/>
                            </a:rPr>
                          </m:ctrlPr>
                        </m:sSubPr>
                        <m:e>
                          <m:r>
                            <a:rPr lang="en-US" sz="3600" b="0" i="1" smtClean="0">
                              <a:latin typeface="Cambria Math"/>
                            </a:rPr>
                            <m:t>𝐻</m:t>
                          </m:r>
                        </m:e>
                        <m:sub>
                          <m:r>
                            <a:rPr lang="en-US" sz="3600" b="0" i="1" smtClean="0">
                              <a:latin typeface="Cambria Math"/>
                            </a:rPr>
                            <m:t>4</m:t>
                          </m:r>
                        </m:sub>
                      </m:sSub>
                      <m:d>
                        <m:dPr>
                          <m:ctrlPr>
                            <a:rPr lang="en-US" sz="3600" b="0" i="1" smtClean="0">
                              <a:latin typeface="Cambria Math"/>
                            </a:rPr>
                          </m:ctrlPr>
                        </m:dPr>
                        <m:e>
                          <m:r>
                            <a:rPr lang="en-US" sz="3600" b="0" i="1" smtClean="0">
                              <a:latin typeface="Cambria Math"/>
                            </a:rPr>
                            <m:t>𝑔𝑎𝑠</m:t>
                          </m:r>
                        </m:e>
                      </m:d>
                      <m:r>
                        <a:rPr lang="en-US" sz="3600" b="0" i="1" smtClean="0">
                          <a:latin typeface="Cambria Math"/>
                        </a:rPr>
                        <m:t>+2</m:t>
                      </m:r>
                      <m:sSub>
                        <m:sSubPr>
                          <m:ctrlPr>
                            <a:rPr lang="en-US" sz="3600" b="0" i="1" smtClean="0">
                              <a:latin typeface="Cambria Math"/>
                            </a:rPr>
                          </m:ctrlPr>
                        </m:sSubPr>
                        <m:e>
                          <m:r>
                            <a:rPr lang="en-US" sz="3600" b="0" i="1" smtClean="0">
                              <a:latin typeface="Cambria Math"/>
                            </a:rPr>
                            <m:t>𝑂</m:t>
                          </m:r>
                        </m:e>
                        <m:sub>
                          <m:r>
                            <a:rPr lang="en-US" sz="3600" b="0" i="1" smtClean="0">
                              <a:latin typeface="Cambria Math"/>
                            </a:rPr>
                            <m:t>2</m:t>
                          </m:r>
                        </m:sub>
                      </m:sSub>
                      <m:d>
                        <m:dPr>
                          <m:ctrlPr>
                            <a:rPr lang="en-US" sz="3600" b="0" i="1" smtClean="0">
                              <a:latin typeface="Cambria Math"/>
                            </a:rPr>
                          </m:ctrlPr>
                        </m:dPr>
                        <m:e>
                          <m:r>
                            <a:rPr lang="en-US" sz="3600" b="0" i="1" smtClean="0">
                              <a:latin typeface="Cambria Math"/>
                            </a:rPr>
                            <m:t>𝑔𝑎𝑠</m:t>
                          </m:r>
                        </m:e>
                      </m:d>
                      <m:r>
                        <a:rPr lang="en-US" sz="3600" b="0" i="1" smtClean="0">
                          <a:latin typeface="Cambria Math"/>
                        </a:rPr>
                        <m:t>=</m:t>
                      </m:r>
                      <m:r>
                        <a:rPr lang="en-US" sz="3600" b="0" i="1" smtClean="0">
                          <a:latin typeface="Cambria Math"/>
                        </a:rPr>
                        <m:t>𝐶</m:t>
                      </m:r>
                      <m:sSub>
                        <m:sSubPr>
                          <m:ctrlPr>
                            <a:rPr lang="en-US" sz="3600" b="0" i="1" smtClean="0">
                              <a:latin typeface="Cambria Math"/>
                            </a:rPr>
                          </m:ctrlPr>
                        </m:sSubPr>
                        <m:e>
                          <m:r>
                            <a:rPr lang="en-US" sz="3600" b="0" i="1" smtClean="0">
                              <a:latin typeface="Cambria Math"/>
                            </a:rPr>
                            <m:t>𝑂</m:t>
                          </m:r>
                        </m:e>
                        <m:sub>
                          <m:r>
                            <a:rPr lang="en-US" sz="3600" b="0" i="1" smtClean="0">
                              <a:latin typeface="Cambria Math"/>
                            </a:rPr>
                            <m:t>2</m:t>
                          </m:r>
                        </m:sub>
                      </m:sSub>
                      <m:r>
                        <a:rPr lang="en-US" sz="3600" b="0" i="1" smtClean="0">
                          <a:latin typeface="Cambria Math"/>
                        </a:rPr>
                        <m:t>(</m:t>
                      </m:r>
                      <m:r>
                        <a:rPr lang="en-US" sz="3600" b="0" i="1" smtClean="0">
                          <a:latin typeface="Cambria Math"/>
                        </a:rPr>
                        <m:t>𝑔𝑎𝑠</m:t>
                      </m:r>
                      <m:r>
                        <a:rPr lang="en-US" sz="3600" b="0" i="1" smtClean="0">
                          <a:latin typeface="Cambria Math"/>
                        </a:rPr>
                        <m:t>)+2</m:t>
                      </m:r>
                      <m:sSub>
                        <m:sSubPr>
                          <m:ctrlPr>
                            <a:rPr lang="en-US" sz="3600" b="0" i="1" smtClean="0">
                              <a:latin typeface="Cambria Math"/>
                            </a:rPr>
                          </m:ctrlPr>
                        </m:sSubPr>
                        <m:e>
                          <m:r>
                            <a:rPr lang="en-US" sz="3600" b="0" i="1" smtClean="0">
                              <a:latin typeface="Cambria Math"/>
                            </a:rPr>
                            <m:t>𝐻</m:t>
                          </m:r>
                        </m:e>
                        <m:sub>
                          <m:r>
                            <a:rPr lang="en-US" sz="3600" b="0" i="1" smtClean="0">
                              <a:latin typeface="Cambria Math"/>
                            </a:rPr>
                            <m:t>2</m:t>
                          </m:r>
                        </m:sub>
                      </m:sSub>
                      <m:r>
                        <a:rPr lang="en-US" sz="3600" b="0" i="1" smtClean="0">
                          <a:latin typeface="Cambria Math"/>
                        </a:rPr>
                        <m:t>𝑂</m:t>
                      </m:r>
                      <m:r>
                        <a:rPr lang="en-US" sz="3600" b="0" i="1" smtClean="0">
                          <a:latin typeface="Cambria Math"/>
                        </a:rPr>
                        <m:t>(</m:t>
                      </m:r>
                      <m:r>
                        <a:rPr lang="en-US" sz="3600" b="0" i="1" smtClean="0">
                          <a:latin typeface="Cambria Math"/>
                        </a:rPr>
                        <m:t>𝑔𝑎𝑠</m:t>
                      </m:r>
                      <m:r>
                        <a:rPr lang="en-US" sz="3600" b="0" i="1" smtClean="0">
                          <a:latin typeface="Cambria Math"/>
                        </a:rPr>
                        <m:t>)</m:t>
                      </m:r>
                    </m:oMath>
                  </m:oMathPara>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217"/>
                </a:stretch>
              </a:blipFill>
            </p:spPr>
            <p:txBody>
              <a:bodyPr/>
              <a:lstStyle/>
              <a:p>
                <a:r>
                  <a:rPr lang="en-US">
                    <a:noFill/>
                  </a:rPr>
                  <a:t> </a:t>
                </a:r>
              </a:p>
            </p:txBody>
          </p:sp>
        </mc:Fallback>
      </mc:AlternateContent>
      <p:sp>
        <p:nvSpPr>
          <p:cNvPr id="3" name="Content Placeholder 2"/>
          <p:cNvSpPr>
            <a:spLocks noGrp="1"/>
          </p:cNvSpPr>
          <p:nvPr>
            <p:ph idx="1"/>
          </p:nvPr>
        </p:nvSpPr>
        <p:spPr>
          <a:xfrm>
            <a:off x="641267" y="1674420"/>
            <a:ext cx="11198431" cy="5011387"/>
          </a:xfrm>
        </p:spPr>
        <p:txBody>
          <a:bodyPr>
            <a:normAutofit fontScale="92500" lnSpcReduction="10000"/>
          </a:bodyPr>
          <a:lstStyle/>
          <a:p>
            <a:pPr marL="0" indent="0">
              <a:buNone/>
            </a:pPr>
            <a:r>
              <a:rPr lang="en-US" dirty="0" smtClean="0"/>
              <a:t>The </a:t>
            </a:r>
            <a:r>
              <a:rPr lang="en-US" dirty="0"/>
              <a:t>system is at standard temperature (298 K) and pressure (10</a:t>
            </a:r>
            <a:r>
              <a:rPr lang="en-US" baseline="30000" dirty="0"/>
              <a:t>5</a:t>
            </a:r>
            <a:r>
              <a:rPr lang="en-US" dirty="0"/>
              <a:t> Pa) both before and after the reaction.  </a:t>
            </a:r>
            <a:endParaRPr lang="en-US" dirty="0" smtClean="0"/>
          </a:p>
          <a:p>
            <a:pPr marL="0" indent="0">
              <a:buNone/>
            </a:pPr>
            <a:r>
              <a:rPr lang="en-US" dirty="0" smtClean="0"/>
              <a:t>(</a:t>
            </a:r>
            <a:r>
              <a:rPr lang="en-US" dirty="0"/>
              <a:t>a) Calculate </a:t>
            </a:r>
            <a:r>
              <a:rPr lang="en-US" dirty="0">
                <a:latin typeface="Symbol" pitchFamily="18" charset="2"/>
              </a:rPr>
              <a:t>D</a:t>
            </a:r>
            <a:r>
              <a:rPr lang="en-US" dirty="0"/>
              <a:t>H for breaking apart one mole of methane into graphite and hydrogen gas (its elemental constituents).</a:t>
            </a:r>
          </a:p>
          <a:p>
            <a:pPr marL="0" indent="0">
              <a:buNone/>
            </a:pPr>
            <a:r>
              <a:rPr lang="en-US" dirty="0"/>
              <a:t>(b) Calculate </a:t>
            </a:r>
            <a:r>
              <a:rPr lang="en-US" dirty="0">
                <a:latin typeface="Symbol" pitchFamily="18" charset="2"/>
              </a:rPr>
              <a:t>D</a:t>
            </a:r>
            <a:r>
              <a:rPr lang="en-US" dirty="0"/>
              <a:t>H for forming one mole of CO</a:t>
            </a:r>
            <a:r>
              <a:rPr lang="en-US" baseline="-25000" dirty="0"/>
              <a:t>2</a:t>
            </a:r>
            <a:r>
              <a:rPr lang="en-US" dirty="0"/>
              <a:t> and two moles of water vapor from their elemental constituents.</a:t>
            </a:r>
          </a:p>
          <a:p>
            <a:pPr marL="0" indent="0">
              <a:buNone/>
            </a:pPr>
            <a:r>
              <a:rPr lang="en-US" dirty="0"/>
              <a:t>(c) What is </a:t>
            </a:r>
            <a:r>
              <a:rPr lang="en-US" dirty="0">
                <a:latin typeface="Symbol" pitchFamily="18" charset="2"/>
              </a:rPr>
              <a:t>D</a:t>
            </a:r>
            <a:r>
              <a:rPr lang="en-US" dirty="0"/>
              <a:t>H for the actual reaction in which methane and oxygen combine to form carbon dioxide and water vapor directly?</a:t>
            </a:r>
          </a:p>
          <a:p>
            <a:pPr marL="0" indent="0">
              <a:buNone/>
            </a:pPr>
            <a:r>
              <a:rPr lang="en-US" dirty="0"/>
              <a:t>(d) How much heat is given off during this reaction, assuming that no “other” forms of work are done?</a:t>
            </a:r>
          </a:p>
          <a:p>
            <a:pPr marL="0" indent="0">
              <a:buNone/>
            </a:pPr>
            <a:r>
              <a:rPr lang="en-US" dirty="0"/>
              <a:t>(e) What is the change in the system’s </a:t>
            </a:r>
            <a:r>
              <a:rPr lang="en-US" i="1" dirty="0" smtClean="0"/>
              <a:t>internal energy</a:t>
            </a:r>
            <a:r>
              <a:rPr lang="en-US" dirty="0" smtClean="0"/>
              <a:t> </a:t>
            </a:r>
            <a:r>
              <a:rPr lang="en-US" dirty="0"/>
              <a:t>during this reaction?</a:t>
            </a:r>
          </a:p>
          <a:p>
            <a:pPr marL="0" indent="0">
              <a:buNone/>
            </a:pPr>
            <a:r>
              <a:rPr lang="en-US" dirty="0"/>
              <a:t>(f) How would your answer to </a:t>
            </a:r>
            <a:r>
              <a:rPr lang="en-US" i="1" dirty="0"/>
              <a:t>(e) </a:t>
            </a:r>
            <a:r>
              <a:rPr lang="en-US" dirty="0"/>
              <a:t>differ if the H</a:t>
            </a:r>
            <a:r>
              <a:rPr lang="en-US" baseline="-25000" dirty="0"/>
              <a:t>2</a:t>
            </a:r>
            <a:r>
              <a:rPr lang="en-US" dirty="0"/>
              <a:t>O ended up as water instead of vapor?</a:t>
            </a:r>
          </a:p>
          <a:p>
            <a:pPr marL="0" indent="0">
              <a:buNone/>
            </a:pPr>
            <a:endParaRPr lang="en-US" dirty="0"/>
          </a:p>
        </p:txBody>
      </p:sp>
    </p:spTree>
    <p:extLst>
      <p:ext uri="{BB962C8B-B14F-4D97-AF65-F5344CB8AC3E}">
        <p14:creationId xmlns:p14="http://schemas.microsoft.com/office/powerpoint/2010/main" val="1862933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Mechanics</a:t>
            </a:r>
            <a:endParaRPr lang="en-US" dirty="0"/>
          </a:p>
        </p:txBody>
      </p:sp>
      <p:sp>
        <p:nvSpPr>
          <p:cNvPr id="3" name="Content Placeholder 2"/>
          <p:cNvSpPr>
            <a:spLocks noGrp="1"/>
          </p:cNvSpPr>
          <p:nvPr>
            <p:ph idx="1"/>
          </p:nvPr>
        </p:nvSpPr>
        <p:spPr>
          <a:xfrm>
            <a:off x="838200" y="1825625"/>
            <a:ext cx="8235744" cy="4337669"/>
          </a:xfrm>
        </p:spPr>
        <p:txBody>
          <a:bodyPr/>
          <a:lstStyle/>
          <a:p>
            <a:r>
              <a:rPr lang="en-US" dirty="0" smtClean="0"/>
              <a:t>An approach to thermodynamics that examines all of the possible states of a system consisting of a very large number of constituents and uses probability and statistics to determine the most likely configuration.</a:t>
            </a:r>
          </a:p>
          <a:p>
            <a:r>
              <a:rPr lang="en-US" dirty="0" smtClean="0"/>
              <a:t>The goal is to understand the macroscopic thermodynamic properties of a system in terms of the collective microscopic behavior of the systems constituents.</a:t>
            </a:r>
          </a:p>
          <a:p>
            <a:endParaRPr lang="en-US" dirty="0"/>
          </a:p>
        </p:txBody>
      </p:sp>
      <p:pic>
        <p:nvPicPr>
          <p:cNvPr id="2050" name="Picture 2" descr="Boltzman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829" y="1208315"/>
            <a:ext cx="2409496" cy="29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601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Microstates and </a:t>
            </a:r>
            <a:r>
              <a:rPr lang="en-US" dirty="0" err="1" smtClean="0"/>
              <a:t>Macrostates</a:t>
            </a:r>
            <a:endParaRPr lang="en-US" dirty="0"/>
          </a:p>
        </p:txBody>
      </p:sp>
      <p:sp>
        <p:nvSpPr>
          <p:cNvPr id="3" name="Content Placeholder 2"/>
          <p:cNvSpPr>
            <a:spLocks noGrp="1"/>
          </p:cNvSpPr>
          <p:nvPr>
            <p:ph idx="1"/>
          </p:nvPr>
        </p:nvSpPr>
        <p:spPr/>
        <p:txBody>
          <a:bodyPr/>
          <a:lstStyle/>
          <a:p>
            <a:r>
              <a:rPr lang="en-US" dirty="0" smtClean="0"/>
              <a:t>Consider the example of the possible states (H or T) of 3 coins.</a:t>
            </a:r>
          </a:p>
          <a:p>
            <a:r>
              <a:rPr lang="en-US" dirty="0" smtClean="0"/>
              <a:t>The coins are distinguishable:  quarter, nickel, dime </a:t>
            </a:r>
          </a:p>
          <a:p>
            <a:r>
              <a:rPr lang="en-US" dirty="0" smtClean="0"/>
              <a:t>List all the possible configurations.</a:t>
            </a:r>
          </a:p>
          <a:p>
            <a:r>
              <a:rPr lang="en-US" dirty="0" smtClean="0"/>
              <a:t>Each separate configuration in which the coin and its state are specified is a </a:t>
            </a:r>
            <a:r>
              <a:rPr lang="en-US" dirty="0" smtClean="0">
                <a:solidFill>
                  <a:srgbClr val="FF0000"/>
                </a:solidFill>
              </a:rPr>
              <a:t>microstate</a:t>
            </a:r>
            <a:r>
              <a:rPr lang="en-US" dirty="0" smtClean="0"/>
              <a:t> of the system</a:t>
            </a:r>
          </a:p>
          <a:p>
            <a:r>
              <a:rPr lang="en-US" dirty="0" smtClean="0"/>
              <a:t>If I ask for states that have 2 H and 1 T there are many microstates of this kind. The group of states that satisfy this condition is a </a:t>
            </a:r>
            <a:r>
              <a:rPr lang="en-US" dirty="0" err="1" smtClean="0">
                <a:solidFill>
                  <a:srgbClr val="FF0000"/>
                </a:solidFill>
              </a:rPr>
              <a:t>macrostate</a:t>
            </a:r>
            <a:r>
              <a:rPr lang="en-US" dirty="0" smtClean="0"/>
              <a:t>. The number of microstates that satisfy this </a:t>
            </a:r>
            <a:r>
              <a:rPr lang="en-US" dirty="0" err="1" smtClean="0"/>
              <a:t>macrostate</a:t>
            </a:r>
            <a:r>
              <a:rPr lang="en-US" dirty="0" smtClean="0"/>
              <a:t> is called the </a:t>
            </a:r>
            <a:r>
              <a:rPr lang="en-US" dirty="0" smtClean="0">
                <a:solidFill>
                  <a:srgbClr val="FF0000"/>
                </a:solidFill>
              </a:rPr>
              <a:t>multiplicity</a:t>
            </a:r>
            <a:r>
              <a:rPr lang="en-US" dirty="0" smtClean="0"/>
              <a:t> of the </a:t>
            </a:r>
            <a:r>
              <a:rPr lang="en-US" dirty="0" err="1" smtClean="0"/>
              <a:t>macrostate</a:t>
            </a:r>
            <a:r>
              <a:rPr lang="en-US" dirty="0"/>
              <a:t>.</a:t>
            </a:r>
          </a:p>
        </p:txBody>
      </p:sp>
    </p:spTree>
    <p:extLst>
      <p:ext uri="{BB962C8B-B14F-4D97-AF65-F5344CB8AC3E}">
        <p14:creationId xmlns:p14="http://schemas.microsoft.com/office/powerpoint/2010/main" val="1023628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Microstates &amp; </a:t>
            </a:r>
            <a:r>
              <a:rPr lang="en-US" dirty="0" err="1" smtClean="0"/>
              <a:t>Macrostates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45507"/>
              </p:ext>
            </p:extLst>
          </p:nvPr>
        </p:nvGraphicFramePr>
        <p:xfrm>
          <a:off x="1645722" y="1837500"/>
          <a:ext cx="7886700" cy="4028440"/>
        </p:xfrm>
        <a:graphic>
          <a:graphicData uri="http://schemas.openxmlformats.org/drawingml/2006/table">
            <a:tbl>
              <a:tblPr firstRow="1" bandRow="1">
                <a:tableStyleId>{5C22544A-7EE6-4342-B048-85BDC9FD1C3A}</a:tableStyleId>
              </a:tblPr>
              <a:tblGrid>
                <a:gridCol w="2628900"/>
                <a:gridCol w="2628900"/>
                <a:gridCol w="2628900"/>
              </a:tblGrid>
              <a:tr h="370840">
                <a:tc>
                  <a:txBody>
                    <a:bodyPr/>
                    <a:lstStyle/>
                    <a:p>
                      <a:pPr algn="ctr"/>
                      <a:r>
                        <a:rPr lang="en-US" dirty="0" smtClean="0"/>
                        <a:t>Quarter</a:t>
                      </a:r>
                      <a:endParaRPr lang="en-US" dirty="0"/>
                    </a:p>
                  </a:txBody>
                  <a:tcPr/>
                </a:tc>
                <a:tc>
                  <a:txBody>
                    <a:bodyPr/>
                    <a:lstStyle/>
                    <a:p>
                      <a:pPr algn="ctr"/>
                      <a:r>
                        <a:rPr lang="en-US" dirty="0" smtClean="0"/>
                        <a:t>Nickel</a:t>
                      </a:r>
                      <a:endParaRPr lang="en-US" dirty="0"/>
                    </a:p>
                  </a:txBody>
                  <a:tcPr/>
                </a:tc>
                <a:tc>
                  <a:txBody>
                    <a:bodyPr/>
                    <a:lstStyle/>
                    <a:p>
                      <a:pPr algn="ctr"/>
                      <a:r>
                        <a:rPr lang="en-US" dirty="0" smtClean="0"/>
                        <a:t>Dime</a:t>
                      </a:r>
                      <a:endParaRPr lang="en-US" dirty="0"/>
                    </a:p>
                  </a:txBody>
                  <a:tcPr/>
                </a:tc>
              </a:tr>
              <a:tr h="370840">
                <a:tc>
                  <a:txBody>
                    <a:bodyPr/>
                    <a:lstStyle/>
                    <a:p>
                      <a:pPr algn="ctr"/>
                      <a:r>
                        <a:rPr lang="en-US" sz="2400" b="1" dirty="0" smtClean="0">
                          <a:solidFill>
                            <a:srgbClr val="FF0000"/>
                          </a:solidFill>
                        </a:rPr>
                        <a:t>H</a:t>
                      </a:r>
                      <a:endParaRPr lang="en-US" sz="2400" b="1" dirty="0">
                        <a:solidFill>
                          <a:srgbClr val="FF0000"/>
                        </a:solidFill>
                      </a:endParaRPr>
                    </a:p>
                  </a:txBody>
                  <a:tcPr/>
                </a:tc>
                <a:tc>
                  <a:txBody>
                    <a:bodyPr/>
                    <a:lstStyle/>
                    <a:p>
                      <a:pPr algn="ctr"/>
                      <a:r>
                        <a:rPr lang="en-US" sz="2400" b="1" dirty="0" smtClean="0">
                          <a:solidFill>
                            <a:srgbClr val="FF0000"/>
                          </a:solidFill>
                        </a:rPr>
                        <a:t>H</a:t>
                      </a:r>
                      <a:endParaRPr lang="en-US" sz="2400" b="1" dirty="0">
                        <a:solidFill>
                          <a:srgbClr val="FF0000"/>
                        </a:solidFill>
                      </a:endParaRPr>
                    </a:p>
                  </a:txBody>
                  <a:tcPr/>
                </a:tc>
                <a:tc>
                  <a:txBody>
                    <a:bodyPr/>
                    <a:lstStyle/>
                    <a:p>
                      <a:pPr algn="ctr"/>
                      <a:r>
                        <a:rPr lang="en-US" sz="2400" b="1" dirty="0" smtClean="0">
                          <a:solidFill>
                            <a:srgbClr val="FF0000"/>
                          </a:solidFill>
                        </a:rPr>
                        <a:t>H</a:t>
                      </a:r>
                      <a:endParaRPr lang="en-US" sz="2400" b="1" dirty="0">
                        <a:solidFill>
                          <a:srgbClr val="FF0000"/>
                        </a:solidFill>
                      </a:endParaRPr>
                    </a:p>
                  </a:txBody>
                  <a:tcPr/>
                </a:tc>
              </a:tr>
              <a:tr h="370840">
                <a:tc>
                  <a:txBody>
                    <a:bodyPr/>
                    <a:lstStyle/>
                    <a:p>
                      <a:pPr algn="ctr"/>
                      <a:r>
                        <a:rPr lang="en-US" sz="2400" b="1" dirty="0" smtClean="0">
                          <a:solidFill>
                            <a:schemeClr val="accent1">
                              <a:lumMod val="75000"/>
                            </a:schemeClr>
                          </a:solidFill>
                        </a:rPr>
                        <a:t>H</a:t>
                      </a:r>
                      <a:endParaRPr lang="en-US" sz="2400" b="1" dirty="0">
                        <a:solidFill>
                          <a:schemeClr val="accent1">
                            <a:lumMod val="75000"/>
                          </a:schemeClr>
                        </a:solidFill>
                      </a:endParaRPr>
                    </a:p>
                  </a:txBody>
                  <a:tcPr/>
                </a:tc>
                <a:tc>
                  <a:txBody>
                    <a:bodyPr/>
                    <a:lstStyle/>
                    <a:p>
                      <a:pPr algn="ctr"/>
                      <a:r>
                        <a:rPr lang="en-US" sz="2400" b="1" dirty="0" smtClean="0">
                          <a:solidFill>
                            <a:schemeClr val="accent1">
                              <a:lumMod val="75000"/>
                            </a:schemeClr>
                          </a:solidFill>
                        </a:rPr>
                        <a:t>H</a:t>
                      </a:r>
                      <a:endParaRPr lang="en-US" sz="2400" b="1" dirty="0">
                        <a:solidFill>
                          <a:schemeClr val="accent1">
                            <a:lumMod val="75000"/>
                          </a:schemeClr>
                        </a:solidFill>
                      </a:endParaRPr>
                    </a:p>
                  </a:txBody>
                  <a:tcPr/>
                </a:tc>
                <a:tc>
                  <a:txBody>
                    <a:bodyPr/>
                    <a:lstStyle/>
                    <a:p>
                      <a:pPr algn="ctr"/>
                      <a:r>
                        <a:rPr lang="en-US" sz="2400" b="1" dirty="0" smtClean="0">
                          <a:solidFill>
                            <a:schemeClr val="accent1">
                              <a:lumMod val="75000"/>
                            </a:schemeClr>
                          </a:solidFill>
                        </a:rPr>
                        <a:t>T</a:t>
                      </a:r>
                      <a:endParaRPr lang="en-US" sz="2400" b="1" dirty="0">
                        <a:solidFill>
                          <a:schemeClr val="accent1">
                            <a:lumMod val="75000"/>
                          </a:schemeClr>
                        </a:solidFill>
                      </a:endParaRPr>
                    </a:p>
                  </a:txBody>
                  <a:tcPr/>
                </a:tc>
              </a:tr>
              <a:tr h="370840">
                <a:tc>
                  <a:txBody>
                    <a:bodyPr/>
                    <a:lstStyle/>
                    <a:p>
                      <a:pPr algn="ctr"/>
                      <a:r>
                        <a:rPr lang="en-US" sz="2400" b="1" dirty="0" smtClean="0">
                          <a:solidFill>
                            <a:schemeClr val="accent1">
                              <a:lumMod val="75000"/>
                            </a:schemeClr>
                          </a:solidFill>
                        </a:rPr>
                        <a:t>H</a:t>
                      </a:r>
                      <a:endParaRPr lang="en-US" sz="2400" b="1" dirty="0">
                        <a:solidFill>
                          <a:schemeClr val="accent1">
                            <a:lumMod val="75000"/>
                          </a:schemeClr>
                        </a:solidFill>
                      </a:endParaRPr>
                    </a:p>
                  </a:txBody>
                  <a:tcPr/>
                </a:tc>
                <a:tc>
                  <a:txBody>
                    <a:bodyPr/>
                    <a:lstStyle/>
                    <a:p>
                      <a:pPr algn="ctr"/>
                      <a:r>
                        <a:rPr lang="en-US" sz="2400" b="1" dirty="0" smtClean="0">
                          <a:solidFill>
                            <a:schemeClr val="accent1">
                              <a:lumMod val="75000"/>
                            </a:schemeClr>
                          </a:solidFill>
                        </a:rPr>
                        <a:t>T</a:t>
                      </a:r>
                      <a:endParaRPr lang="en-US" sz="2400" b="1" dirty="0">
                        <a:solidFill>
                          <a:schemeClr val="accent1">
                            <a:lumMod val="75000"/>
                          </a:schemeClr>
                        </a:solidFill>
                      </a:endParaRPr>
                    </a:p>
                  </a:txBody>
                  <a:tcPr/>
                </a:tc>
                <a:tc>
                  <a:txBody>
                    <a:bodyPr/>
                    <a:lstStyle/>
                    <a:p>
                      <a:pPr algn="ctr"/>
                      <a:r>
                        <a:rPr lang="en-US" sz="2400" b="1" dirty="0" smtClean="0">
                          <a:solidFill>
                            <a:schemeClr val="accent1">
                              <a:lumMod val="75000"/>
                            </a:schemeClr>
                          </a:solidFill>
                        </a:rPr>
                        <a:t>H</a:t>
                      </a:r>
                      <a:endParaRPr lang="en-US" sz="2400" b="1" dirty="0">
                        <a:solidFill>
                          <a:schemeClr val="accent1">
                            <a:lumMod val="75000"/>
                          </a:schemeClr>
                        </a:solidFill>
                      </a:endParaRPr>
                    </a:p>
                  </a:txBody>
                  <a:tcPr/>
                </a:tc>
              </a:tr>
              <a:tr h="370840">
                <a:tc>
                  <a:txBody>
                    <a:bodyPr/>
                    <a:lstStyle/>
                    <a:p>
                      <a:pPr algn="ctr"/>
                      <a:r>
                        <a:rPr lang="en-US" sz="2400" b="1" dirty="0" smtClean="0">
                          <a:solidFill>
                            <a:schemeClr val="accent1">
                              <a:lumMod val="75000"/>
                            </a:schemeClr>
                          </a:solidFill>
                        </a:rPr>
                        <a:t>T</a:t>
                      </a:r>
                      <a:endParaRPr lang="en-US" sz="2400" b="1" dirty="0">
                        <a:solidFill>
                          <a:schemeClr val="accent1">
                            <a:lumMod val="75000"/>
                          </a:schemeClr>
                        </a:solidFill>
                      </a:endParaRPr>
                    </a:p>
                  </a:txBody>
                  <a:tcPr/>
                </a:tc>
                <a:tc>
                  <a:txBody>
                    <a:bodyPr/>
                    <a:lstStyle/>
                    <a:p>
                      <a:pPr algn="ctr"/>
                      <a:r>
                        <a:rPr lang="en-US" sz="2400" b="1" dirty="0" smtClean="0">
                          <a:solidFill>
                            <a:schemeClr val="accent1">
                              <a:lumMod val="75000"/>
                            </a:schemeClr>
                          </a:solidFill>
                        </a:rPr>
                        <a:t>H</a:t>
                      </a:r>
                      <a:endParaRPr lang="en-US" sz="2400" b="1" dirty="0">
                        <a:solidFill>
                          <a:schemeClr val="accent1">
                            <a:lumMod val="75000"/>
                          </a:schemeClr>
                        </a:solidFill>
                      </a:endParaRPr>
                    </a:p>
                  </a:txBody>
                  <a:tcPr/>
                </a:tc>
                <a:tc>
                  <a:txBody>
                    <a:bodyPr/>
                    <a:lstStyle/>
                    <a:p>
                      <a:pPr algn="ctr"/>
                      <a:r>
                        <a:rPr lang="en-US" sz="2400" b="1" dirty="0" smtClean="0">
                          <a:solidFill>
                            <a:schemeClr val="accent1">
                              <a:lumMod val="75000"/>
                            </a:schemeClr>
                          </a:solidFill>
                        </a:rPr>
                        <a:t>H</a:t>
                      </a:r>
                      <a:endParaRPr lang="en-US" sz="2400" b="1" dirty="0">
                        <a:solidFill>
                          <a:schemeClr val="accent1">
                            <a:lumMod val="75000"/>
                          </a:schemeClr>
                        </a:solidFill>
                      </a:endParaRPr>
                    </a:p>
                  </a:txBody>
                  <a:tcPr/>
                </a:tc>
              </a:tr>
              <a:tr h="370840">
                <a:tc>
                  <a:txBody>
                    <a:bodyPr/>
                    <a:lstStyle/>
                    <a:p>
                      <a:pPr algn="ctr"/>
                      <a:r>
                        <a:rPr lang="en-US" sz="2400" b="1" dirty="0" smtClean="0">
                          <a:solidFill>
                            <a:schemeClr val="accent6"/>
                          </a:solidFill>
                        </a:rPr>
                        <a:t>H</a:t>
                      </a:r>
                      <a:endParaRPr lang="en-US" sz="2400" b="1" dirty="0">
                        <a:solidFill>
                          <a:schemeClr val="accent6"/>
                        </a:solidFill>
                      </a:endParaRPr>
                    </a:p>
                  </a:txBody>
                  <a:tcPr/>
                </a:tc>
                <a:tc>
                  <a:txBody>
                    <a:bodyPr/>
                    <a:lstStyle/>
                    <a:p>
                      <a:pPr algn="ctr"/>
                      <a:r>
                        <a:rPr lang="en-US" sz="2400" b="1" dirty="0" smtClean="0">
                          <a:solidFill>
                            <a:schemeClr val="accent6"/>
                          </a:solidFill>
                        </a:rPr>
                        <a:t>T</a:t>
                      </a:r>
                      <a:endParaRPr lang="en-US" sz="2400" b="1" dirty="0">
                        <a:solidFill>
                          <a:schemeClr val="accent6"/>
                        </a:solidFill>
                      </a:endParaRPr>
                    </a:p>
                  </a:txBody>
                  <a:tcPr/>
                </a:tc>
                <a:tc>
                  <a:txBody>
                    <a:bodyPr/>
                    <a:lstStyle/>
                    <a:p>
                      <a:pPr algn="ctr"/>
                      <a:r>
                        <a:rPr lang="en-US" sz="2400" b="1" dirty="0" smtClean="0">
                          <a:solidFill>
                            <a:schemeClr val="accent6"/>
                          </a:solidFill>
                        </a:rPr>
                        <a:t>T</a:t>
                      </a:r>
                      <a:endParaRPr lang="en-US" sz="2400" b="1" dirty="0">
                        <a:solidFill>
                          <a:schemeClr val="accent6"/>
                        </a:solidFill>
                      </a:endParaRPr>
                    </a:p>
                  </a:txBody>
                  <a:tcPr/>
                </a:tc>
              </a:tr>
              <a:tr h="370840">
                <a:tc>
                  <a:txBody>
                    <a:bodyPr/>
                    <a:lstStyle/>
                    <a:p>
                      <a:pPr algn="ctr"/>
                      <a:r>
                        <a:rPr lang="en-US" sz="2400" b="1" dirty="0" smtClean="0">
                          <a:solidFill>
                            <a:schemeClr val="accent6"/>
                          </a:solidFill>
                        </a:rPr>
                        <a:t>T</a:t>
                      </a:r>
                      <a:endParaRPr lang="en-US" sz="2400" b="1" dirty="0">
                        <a:solidFill>
                          <a:schemeClr val="accent6"/>
                        </a:solidFill>
                      </a:endParaRPr>
                    </a:p>
                  </a:txBody>
                  <a:tcPr/>
                </a:tc>
                <a:tc>
                  <a:txBody>
                    <a:bodyPr/>
                    <a:lstStyle/>
                    <a:p>
                      <a:pPr algn="ctr"/>
                      <a:r>
                        <a:rPr lang="en-US" sz="2400" b="1" dirty="0" smtClean="0">
                          <a:solidFill>
                            <a:schemeClr val="accent6"/>
                          </a:solidFill>
                        </a:rPr>
                        <a:t>H</a:t>
                      </a:r>
                      <a:endParaRPr lang="en-US" sz="2400" b="1" dirty="0">
                        <a:solidFill>
                          <a:schemeClr val="accent6"/>
                        </a:solidFill>
                      </a:endParaRPr>
                    </a:p>
                  </a:txBody>
                  <a:tcPr/>
                </a:tc>
                <a:tc>
                  <a:txBody>
                    <a:bodyPr/>
                    <a:lstStyle/>
                    <a:p>
                      <a:pPr algn="ctr"/>
                      <a:r>
                        <a:rPr lang="en-US" sz="2400" b="1" dirty="0" smtClean="0">
                          <a:solidFill>
                            <a:schemeClr val="accent6"/>
                          </a:solidFill>
                        </a:rPr>
                        <a:t>T</a:t>
                      </a:r>
                      <a:endParaRPr lang="en-US" sz="2400" b="1" dirty="0">
                        <a:solidFill>
                          <a:schemeClr val="accent6"/>
                        </a:solidFill>
                      </a:endParaRPr>
                    </a:p>
                  </a:txBody>
                  <a:tcPr/>
                </a:tc>
              </a:tr>
              <a:tr h="370840">
                <a:tc>
                  <a:txBody>
                    <a:bodyPr/>
                    <a:lstStyle/>
                    <a:p>
                      <a:pPr algn="ctr"/>
                      <a:r>
                        <a:rPr lang="en-US" sz="2400" b="1" dirty="0" smtClean="0">
                          <a:solidFill>
                            <a:schemeClr val="accent6"/>
                          </a:solidFill>
                        </a:rPr>
                        <a:t>T</a:t>
                      </a:r>
                      <a:endParaRPr lang="en-US" sz="2400" b="1" dirty="0">
                        <a:solidFill>
                          <a:schemeClr val="accent6"/>
                        </a:solidFill>
                      </a:endParaRPr>
                    </a:p>
                  </a:txBody>
                  <a:tcPr/>
                </a:tc>
                <a:tc>
                  <a:txBody>
                    <a:bodyPr/>
                    <a:lstStyle/>
                    <a:p>
                      <a:pPr algn="ctr"/>
                      <a:r>
                        <a:rPr lang="en-US" sz="2400" b="1" dirty="0" smtClean="0">
                          <a:solidFill>
                            <a:schemeClr val="accent6"/>
                          </a:solidFill>
                        </a:rPr>
                        <a:t>T</a:t>
                      </a:r>
                      <a:endParaRPr lang="en-US" sz="2400" b="1" dirty="0">
                        <a:solidFill>
                          <a:schemeClr val="accent6"/>
                        </a:solidFill>
                      </a:endParaRPr>
                    </a:p>
                  </a:txBody>
                  <a:tcPr/>
                </a:tc>
                <a:tc>
                  <a:txBody>
                    <a:bodyPr/>
                    <a:lstStyle/>
                    <a:p>
                      <a:pPr algn="ctr"/>
                      <a:r>
                        <a:rPr lang="en-US" sz="2400" b="1" dirty="0" smtClean="0">
                          <a:solidFill>
                            <a:schemeClr val="accent6"/>
                          </a:solidFill>
                        </a:rPr>
                        <a:t>H</a:t>
                      </a:r>
                      <a:endParaRPr lang="en-US" sz="2400" b="1" dirty="0">
                        <a:solidFill>
                          <a:schemeClr val="accent6"/>
                        </a:solidFill>
                      </a:endParaRPr>
                    </a:p>
                  </a:txBody>
                  <a:tcPr/>
                </a:tc>
              </a:tr>
              <a:tr h="370840">
                <a:tc>
                  <a:txBody>
                    <a:bodyPr/>
                    <a:lstStyle/>
                    <a:p>
                      <a:pPr algn="ctr"/>
                      <a:r>
                        <a:rPr lang="en-US" sz="2400" b="1" dirty="0" smtClean="0">
                          <a:solidFill>
                            <a:srgbClr val="7030A0"/>
                          </a:solidFill>
                        </a:rPr>
                        <a:t>T</a:t>
                      </a:r>
                      <a:endParaRPr lang="en-US" sz="2400" b="1" dirty="0">
                        <a:solidFill>
                          <a:srgbClr val="7030A0"/>
                        </a:solidFill>
                      </a:endParaRPr>
                    </a:p>
                  </a:txBody>
                  <a:tcPr/>
                </a:tc>
                <a:tc>
                  <a:txBody>
                    <a:bodyPr/>
                    <a:lstStyle/>
                    <a:p>
                      <a:pPr algn="ctr"/>
                      <a:r>
                        <a:rPr lang="en-US" sz="2400" b="1" dirty="0" smtClean="0">
                          <a:solidFill>
                            <a:srgbClr val="7030A0"/>
                          </a:solidFill>
                        </a:rPr>
                        <a:t>T</a:t>
                      </a:r>
                      <a:endParaRPr lang="en-US" sz="2400" b="1" dirty="0">
                        <a:solidFill>
                          <a:srgbClr val="7030A0"/>
                        </a:solidFill>
                      </a:endParaRPr>
                    </a:p>
                  </a:txBody>
                  <a:tcPr/>
                </a:tc>
                <a:tc>
                  <a:txBody>
                    <a:bodyPr/>
                    <a:lstStyle/>
                    <a:p>
                      <a:pPr algn="ctr"/>
                      <a:r>
                        <a:rPr lang="en-US" sz="2400" b="1" dirty="0" smtClean="0">
                          <a:solidFill>
                            <a:srgbClr val="7030A0"/>
                          </a:solidFill>
                        </a:rPr>
                        <a:t>T</a:t>
                      </a:r>
                      <a:endParaRPr lang="en-US" sz="2400" b="1" dirty="0">
                        <a:solidFill>
                          <a:srgbClr val="7030A0"/>
                        </a:solidFill>
                      </a:endParaRPr>
                    </a:p>
                  </a:txBody>
                  <a:tcPr/>
                </a:tc>
              </a:tr>
            </a:tbl>
          </a:graphicData>
        </a:graphic>
      </p:graphicFrame>
    </p:spTree>
    <p:extLst>
      <p:ext uri="{BB962C8B-B14F-4D97-AF65-F5344CB8AC3E}">
        <p14:creationId xmlns:p14="http://schemas.microsoft.com/office/powerpoint/2010/main" val="21883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Zeroth</a:t>
            </a:r>
            <a:r>
              <a:rPr lang="en-US" dirty="0"/>
              <a:t> Law of Thermodynamics.</a:t>
            </a:r>
            <a:br>
              <a:rPr lang="en-US" dirty="0"/>
            </a:br>
            <a:endParaRPr lang="en-US" dirty="0"/>
          </a:p>
        </p:txBody>
      </p:sp>
      <p:sp>
        <p:nvSpPr>
          <p:cNvPr id="3" name="Content Placeholder 2"/>
          <p:cNvSpPr>
            <a:spLocks noGrp="1"/>
          </p:cNvSpPr>
          <p:nvPr>
            <p:ph idx="1"/>
          </p:nvPr>
        </p:nvSpPr>
        <p:spPr/>
        <p:txBody>
          <a:bodyPr/>
          <a:lstStyle/>
          <a:p>
            <a:r>
              <a:rPr lang="en-US" dirty="0" smtClean="0"/>
              <a:t>If system A is in thermal equilibrium with system B, and system B</a:t>
            </a:r>
            <a:r>
              <a:rPr lang="en-US" dirty="0"/>
              <a:t> is in thermal equilibrium with system </a:t>
            </a:r>
            <a:r>
              <a:rPr lang="en-US" dirty="0" smtClean="0"/>
              <a:t>C, then system A is in thermal equilibrium with system C.</a:t>
            </a:r>
          </a:p>
          <a:p>
            <a:r>
              <a:rPr lang="en-US" dirty="0" smtClean="0"/>
              <a:t>Seems pretty obvious. Why is it the </a:t>
            </a:r>
            <a:r>
              <a:rPr lang="en-US" dirty="0" err="1" smtClean="0"/>
              <a:t>zeroth</a:t>
            </a:r>
            <a:r>
              <a:rPr lang="en-US" dirty="0" smtClean="0"/>
              <a:t> law?</a:t>
            </a:r>
          </a:p>
          <a:p>
            <a:r>
              <a:rPr lang="en-US" dirty="0" smtClean="0"/>
              <a:t>Importance: Thermometers</a:t>
            </a:r>
          </a:p>
          <a:p>
            <a:endParaRPr lang="en-US" dirty="0"/>
          </a:p>
        </p:txBody>
      </p:sp>
    </p:spTree>
    <p:extLst>
      <p:ext uri="{BB962C8B-B14F-4D97-AF65-F5344CB8AC3E}">
        <p14:creationId xmlns:p14="http://schemas.microsoft.com/office/powerpoint/2010/main" val="1272068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any particular coin arrangement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For our simple coin example, what is the probability of tossing the coins and getting any one particular microstate?</a:t>
                </a:r>
              </a:p>
              <a:p>
                <a:pPr marL="457200" lvl="1" indent="0">
                  <a:buNone/>
                </a:pPr>
                <a:r>
                  <a:rPr lang="en-US" dirty="0" err="1" smtClean="0"/>
                  <a:t>N</a:t>
                </a:r>
                <a:r>
                  <a:rPr lang="en-US" baseline="-25000" dirty="0" err="1" smtClean="0"/>
                  <a:t>states</a:t>
                </a:r>
                <a:r>
                  <a:rPr lang="en-US" dirty="0" smtClean="0"/>
                  <a:t> = 2 x 2 x 2 = 8	p=1/</a:t>
                </a:r>
                <a:r>
                  <a:rPr lang="en-US" dirty="0" err="1" smtClean="0"/>
                  <a:t>N</a:t>
                </a:r>
                <a:r>
                  <a:rPr lang="en-US" baseline="-25000" dirty="0" err="1" smtClean="0"/>
                  <a:t>states</a:t>
                </a:r>
                <a:endParaRPr lang="en-US" baseline="-25000" dirty="0" smtClean="0"/>
              </a:p>
              <a:p>
                <a:r>
                  <a:rPr lang="en-US" dirty="0" smtClean="0"/>
                  <a:t>What is the multiplicity, </a:t>
                </a:r>
                <a:r>
                  <a:rPr lang="en-US" dirty="0" smtClean="0">
                    <a:latin typeface="Symbol" pitchFamily="18" charset="2"/>
                  </a:rPr>
                  <a:t>W</a:t>
                </a:r>
                <a:r>
                  <a:rPr lang="en-US" dirty="0" smtClean="0"/>
                  <a:t>, of a given </a:t>
                </a:r>
                <a:r>
                  <a:rPr lang="en-US" dirty="0" err="1" smtClean="0"/>
                  <a:t>macrostate</a:t>
                </a:r>
                <a:r>
                  <a:rPr lang="en-US" dirty="0" smtClean="0"/>
                  <a:t>? From the table:</a:t>
                </a:r>
              </a:p>
              <a:p>
                <a:pPr marL="0" indent="0">
                  <a:buNone/>
                </a:pPr>
                <a:r>
                  <a:rPr lang="en-US" dirty="0"/>
                  <a:t>	</a:t>
                </a:r>
                <a:r>
                  <a:rPr lang="en-US" dirty="0" smtClean="0">
                    <a:latin typeface="Symbol" pitchFamily="18" charset="2"/>
                  </a:rPr>
                  <a:t>W</a:t>
                </a:r>
                <a:r>
                  <a:rPr lang="en-US" dirty="0" smtClean="0"/>
                  <a:t>(3H) = 1 	</a:t>
                </a:r>
                <a:r>
                  <a:rPr lang="en-US" dirty="0" smtClean="0">
                    <a:latin typeface="Symbol" pitchFamily="18" charset="2"/>
                  </a:rPr>
                  <a:t>W</a:t>
                </a:r>
                <a:r>
                  <a:rPr lang="en-US" dirty="0" smtClean="0"/>
                  <a:t>(2H1T)=3 		</a:t>
                </a:r>
                <a:r>
                  <a:rPr lang="en-US" dirty="0" smtClean="0">
                    <a:latin typeface="Symbol" pitchFamily="18" charset="2"/>
                  </a:rPr>
                  <a:t>W</a:t>
                </a:r>
                <a:r>
                  <a:rPr lang="en-US" dirty="0" smtClean="0"/>
                  <a:t>(1H2T)=3 		</a:t>
                </a:r>
                <a:r>
                  <a:rPr lang="en-US" dirty="0" smtClean="0">
                    <a:latin typeface="Symbol" pitchFamily="18" charset="2"/>
                  </a:rPr>
                  <a:t>W</a:t>
                </a:r>
                <a:r>
                  <a:rPr lang="en-US" dirty="0" smtClean="0"/>
                  <a:t>(3T)=1</a:t>
                </a:r>
              </a:p>
              <a:p>
                <a:pPr marL="0" indent="0">
                  <a:buNone/>
                </a:pPr>
                <a:endParaRPr lang="en-US" dirty="0"/>
              </a:p>
              <a:p>
                <a:pPr marL="0" indent="0">
                  <a:buNone/>
                </a:pPr>
                <a:r>
                  <a:rPr lang="en-US" dirty="0" smtClean="0"/>
                  <a:t>General formula for multiplicity		</a:t>
                </a:r>
                <a14:m>
                  <m:oMath xmlns:m="http://schemas.openxmlformats.org/officeDocument/2006/math">
                    <m:r>
                      <m:rPr>
                        <m:sty m:val="p"/>
                      </m:rPr>
                      <a:rPr lang="el-GR" sz="3600" i="1" smtClean="0">
                        <a:latin typeface="Cambria Math"/>
                        <a:ea typeface="Cambria Math"/>
                      </a:rPr>
                      <m:t>Ω</m:t>
                    </m:r>
                    <m:d>
                      <m:dPr>
                        <m:ctrlPr>
                          <a:rPr lang="en-US" sz="3600" b="0" i="1" smtClean="0">
                            <a:latin typeface="Cambria Math"/>
                            <a:ea typeface="Cambria Math"/>
                          </a:rPr>
                        </m:ctrlPr>
                      </m:dPr>
                      <m:e>
                        <m:r>
                          <a:rPr lang="en-US" sz="3600" b="0" i="1" smtClean="0">
                            <a:latin typeface="Cambria Math"/>
                            <a:ea typeface="Cambria Math"/>
                          </a:rPr>
                          <m:t>𝑁</m:t>
                        </m:r>
                        <m:r>
                          <a:rPr lang="en-US" sz="3600" b="0" i="1" smtClean="0">
                            <a:latin typeface="Cambria Math"/>
                            <a:ea typeface="Cambria Math"/>
                          </a:rPr>
                          <m:t>,</m:t>
                        </m:r>
                        <m:r>
                          <a:rPr lang="en-US" sz="3600" b="0" i="1" smtClean="0">
                            <a:latin typeface="Cambria Math"/>
                            <a:ea typeface="Cambria Math"/>
                          </a:rPr>
                          <m:t>𝑛</m:t>
                        </m:r>
                      </m:e>
                    </m:d>
                    <m:r>
                      <a:rPr lang="en-US" sz="3600" b="0" i="1" smtClean="0">
                        <a:latin typeface="Cambria Math"/>
                        <a:ea typeface="Cambria Math"/>
                      </a:rPr>
                      <m:t>=</m:t>
                    </m:r>
                    <m:f>
                      <m:fPr>
                        <m:ctrlPr>
                          <a:rPr lang="en-US" sz="3600" b="0" i="1" smtClean="0">
                            <a:latin typeface="Cambria Math"/>
                            <a:ea typeface="Cambria Math"/>
                          </a:rPr>
                        </m:ctrlPr>
                      </m:fPr>
                      <m:num>
                        <m:r>
                          <a:rPr lang="en-US" sz="3600" b="0" i="1" smtClean="0">
                            <a:latin typeface="Cambria Math"/>
                            <a:ea typeface="Cambria Math"/>
                          </a:rPr>
                          <m:t>𝑁</m:t>
                        </m:r>
                        <m:r>
                          <a:rPr lang="en-US" sz="3600" b="0" i="1" smtClean="0">
                            <a:latin typeface="Cambria Math"/>
                            <a:ea typeface="Cambria Math"/>
                          </a:rPr>
                          <m:t>!</m:t>
                        </m:r>
                      </m:num>
                      <m:den>
                        <m:r>
                          <a:rPr lang="en-US" sz="3600" b="0" i="1" smtClean="0">
                            <a:latin typeface="Cambria Math"/>
                            <a:ea typeface="Cambria Math"/>
                          </a:rPr>
                          <m:t>𝑛</m:t>
                        </m:r>
                        <m:r>
                          <a:rPr lang="en-US" sz="3600" b="0" i="1" smtClean="0">
                            <a:latin typeface="Cambria Math"/>
                            <a:ea typeface="Cambria Math"/>
                          </a:rPr>
                          <m:t>!</m:t>
                        </m:r>
                        <m:d>
                          <m:dPr>
                            <m:ctrlPr>
                              <a:rPr lang="en-US" sz="3600" b="0" i="1" smtClean="0">
                                <a:latin typeface="Cambria Math"/>
                                <a:ea typeface="Cambria Math"/>
                              </a:rPr>
                            </m:ctrlPr>
                          </m:dPr>
                          <m:e>
                            <m:r>
                              <a:rPr lang="en-US" sz="3600" b="0" i="1" smtClean="0">
                                <a:latin typeface="Cambria Math"/>
                                <a:ea typeface="Cambria Math"/>
                              </a:rPr>
                              <m:t>𝑁</m:t>
                            </m:r>
                            <m:r>
                              <a:rPr lang="en-US" sz="3600" b="0" i="1" smtClean="0">
                                <a:latin typeface="Cambria Math"/>
                                <a:ea typeface="Cambria Math"/>
                              </a:rPr>
                              <m:t>−</m:t>
                            </m:r>
                            <m:r>
                              <a:rPr lang="en-US" sz="3600" b="0" i="1" smtClean="0">
                                <a:latin typeface="Cambria Math"/>
                                <a:ea typeface="Cambria Math"/>
                              </a:rPr>
                              <m:t>𝑛</m:t>
                            </m:r>
                          </m:e>
                        </m:d>
                        <m:r>
                          <a:rPr lang="en-US" sz="3600" b="0" i="1" smtClean="0">
                            <a:latin typeface="Cambria Math"/>
                            <a:ea typeface="Cambria Math"/>
                          </a:rPr>
                          <m:t>!</m:t>
                        </m:r>
                      </m:den>
                    </m:f>
                  </m:oMath>
                </a14:m>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1019881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coin example</a:t>
            </a:r>
            <a:endParaRPr lang="en-US" dirty="0"/>
          </a:p>
        </p:txBody>
      </p:sp>
      <p:sp>
        <p:nvSpPr>
          <p:cNvPr id="3" name="Content Placeholder 2"/>
          <p:cNvSpPr>
            <a:spLocks noGrp="1"/>
          </p:cNvSpPr>
          <p:nvPr>
            <p:ph idx="1"/>
          </p:nvPr>
        </p:nvSpPr>
        <p:spPr/>
        <p:txBody>
          <a:bodyPr/>
          <a:lstStyle/>
          <a:p>
            <a:r>
              <a:rPr lang="en-US" dirty="0" smtClean="0"/>
              <a:t>How many microstates are there?</a:t>
            </a:r>
          </a:p>
          <a:p>
            <a:r>
              <a:rPr lang="en-US" dirty="0" smtClean="0"/>
              <a:t>What is the probability of any one specific microstate, say HHHHTTTTHHHHTTTTHHHH in that order?</a:t>
            </a:r>
          </a:p>
          <a:p>
            <a:r>
              <a:rPr lang="en-US" dirty="0" smtClean="0"/>
              <a:t>Is the probability of the previous sequence more or less likely than getting 20 heads.</a:t>
            </a:r>
          </a:p>
          <a:p>
            <a:r>
              <a:rPr lang="en-US" dirty="0" smtClean="0"/>
              <a:t>What is the probability of getting a </a:t>
            </a:r>
            <a:r>
              <a:rPr lang="en-US" dirty="0" err="1" smtClean="0"/>
              <a:t>macrostate</a:t>
            </a:r>
            <a:r>
              <a:rPr lang="en-US" dirty="0" smtClean="0"/>
              <a:t> with 12 H and 8 T?</a:t>
            </a:r>
          </a:p>
          <a:p>
            <a:r>
              <a:rPr lang="en-US" dirty="0" smtClean="0"/>
              <a:t>What is the </a:t>
            </a:r>
            <a:r>
              <a:rPr lang="en-US" dirty="0"/>
              <a:t>probability of getting a </a:t>
            </a:r>
            <a:r>
              <a:rPr lang="en-US" dirty="0" err="1"/>
              <a:t>macrostate</a:t>
            </a:r>
            <a:r>
              <a:rPr lang="en-US" dirty="0"/>
              <a:t> with </a:t>
            </a:r>
            <a:r>
              <a:rPr lang="en-US" dirty="0" smtClean="0"/>
              <a:t>3 </a:t>
            </a:r>
            <a:r>
              <a:rPr lang="en-US" dirty="0"/>
              <a:t>H and </a:t>
            </a:r>
            <a:r>
              <a:rPr lang="en-US" dirty="0" smtClean="0"/>
              <a:t>17 </a:t>
            </a:r>
            <a:r>
              <a:rPr lang="en-US" dirty="0"/>
              <a:t>T</a:t>
            </a:r>
            <a:r>
              <a:rPr lang="en-US" dirty="0" smtClean="0"/>
              <a:t>?</a:t>
            </a:r>
          </a:p>
          <a:p>
            <a:r>
              <a:rPr lang="en-US" dirty="0" smtClean="0"/>
              <a:t>What would a bar graph of </a:t>
            </a:r>
            <a:r>
              <a:rPr lang="en-US" dirty="0" smtClean="0">
                <a:latin typeface="Symbol" panose="05050102010706020507" pitchFamily="18" charset="2"/>
              </a:rPr>
              <a:t>W</a:t>
            </a:r>
            <a:r>
              <a:rPr lang="en-US" dirty="0" smtClean="0"/>
              <a:t> versus every combo from 20 H to 20 T look like?</a:t>
            </a:r>
            <a:endParaRPr lang="en-US" dirty="0"/>
          </a:p>
          <a:p>
            <a:endParaRPr lang="en-US" dirty="0"/>
          </a:p>
        </p:txBody>
      </p:sp>
    </p:spTree>
    <p:extLst>
      <p:ext uri="{BB962C8B-B14F-4D97-AF65-F5344CB8AC3E}">
        <p14:creationId xmlns:p14="http://schemas.microsoft.com/office/powerpoint/2010/main" val="3947205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coins on a tray example</a:t>
            </a:r>
            <a:endParaRPr lang="en-US" dirty="0"/>
          </a:p>
        </p:txBody>
      </p:sp>
      <p:sp>
        <p:nvSpPr>
          <p:cNvPr id="3" name="Content Placeholder 2"/>
          <p:cNvSpPr>
            <a:spLocks noGrp="1"/>
          </p:cNvSpPr>
          <p:nvPr>
            <p:ph idx="1"/>
          </p:nvPr>
        </p:nvSpPr>
        <p:spPr/>
        <p:txBody>
          <a:bodyPr/>
          <a:lstStyle/>
          <a:p>
            <a:r>
              <a:rPr lang="en-US" dirty="0" smtClean="0"/>
              <a:t>Imagine 100 coins all with Heads face up on a tray. I whack the tray and a few coins flip from heads to tails. If I whack it again is it likely to return to its ordered 100 head state or become more disordered?</a:t>
            </a:r>
          </a:p>
          <a:p>
            <a:r>
              <a:rPr lang="en-US" dirty="0" smtClean="0"/>
              <a:t>Entropy is often referred to as a measure of the disorder of a system. Will entropy increase in my whacked tray example?</a:t>
            </a:r>
            <a:endParaRPr lang="en-US" dirty="0"/>
          </a:p>
        </p:txBody>
      </p:sp>
    </p:spTree>
    <p:extLst>
      <p:ext uri="{BB962C8B-B14F-4D97-AF65-F5344CB8AC3E}">
        <p14:creationId xmlns:p14="http://schemas.microsoft.com/office/powerpoint/2010/main" val="4256248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physical model: paramagnet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 paramagnet has dipole spins which interact and align with an external field.</a:t>
                </a:r>
              </a:p>
              <a:p>
                <a:r>
                  <a:rPr lang="en-US" dirty="0" smtClean="0"/>
                  <a:t>Spins are either aligned or anti-aligned with the field (compare to heads or tails)</a:t>
                </a:r>
              </a:p>
              <a:p>
                <a:r>
                  <a:rPr lang="en-US" dirty="0" smtClean="0"/>
                  <a:t>The multiplicity of any </a:t>
                </a:r>
                <a:r>
                  <a:rPr lang="en-US" dirty="0" err="1" smtClean="0"/>
                  <a:t>macrostate</a:t>
                </a:r>
                <a:r>
                  <a:rPr lang="en-US" dirty="0" smtClean="0"/>
                  <a:t> of N spins is </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Ω</m:t>
                      </m:r>
                      <m:d>
                        <m:dPr>
                          <m:ctrlPr>
                            <a:rPr lang="en-US" b="0" i="1" smtClean="0">
                              <a:latin typeface="Cambria Math"/>
                              <a:ea typeface="Cambria Math"/>
                            </a:rPr>
                          </m:ctrlPr>
                        </m:dPr>
                        <m:e>
                          <m:sSub>
                            <m:sSubPr>
                              <m:ctrlPr>
                                <a:rPr lang="en-US" b="0" i="1" smtClean="0">
                                  <a:latin typeface="Cambria Math"/>
                                  <a:ea typeface="Cambria Math"/>
                                </a:rPr>
                              </m:ctrlPr>
                            </m:sSubPr>
                            <m:e>
                              <m:r>
                                <a:rPr lang="en-US" b="0" i="1" smtClean="0">
                                  <a:latin typeface="Cambria Math"/>
                                  <a:ea typeface="Cambria Math"/>
                                </a:rPr>
                                <m:t>𝑁</m:t>
                              </m:r>
                            </m:e>
                            <m:sub>
                              <m:r>
                                <a:rPr lang="en-US" b="0" i="1" smtClean="0">
                                  <a:latin typeface="Cambria Math"/>
                                  <a:ea typeface="Cambria Math"/>
                                </a:rPr>
                                <m:t>𝑢</m:t>
                              </m:r>
                            </m:sub>
                          </m:sSub>
                        </m:e>
                      </m:d>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𝑁</m:t>
                          </m:r>
                          <m:r>
                            <a:rPr lang="en-US" b="0" i="1" smtClean="0">
                              <a:latin typeface="Cambria Math"/>
                              <a:ea typeface="Cambria Math"/>
                            </a:rPr>
                            <m:t>!</m:t>
                          </m:r>
                        </m:num>
                        <m:den>
                          <m:sSub>
                            <m:sSubPr>
                              <m:ctrlPr>
                                <a:rPr lang="en-US" b="0" i="1" smtClean="0">
                                  <a:latin typeface="Cambria Math"/>
                                  <a:ea typeface="Cambria Math"/>
                                </a:rPr>
                              </m:ctrlPr>
                            </m:sSubPr>
                            <m:e>
                              <m:r>
                                <a:rPr lang="en-US" b="0" i="1" smtClean="0">
                                  <a:latin typeface="Cambria Math"/>
                                  <a:ea typeface="Cambria Math"/>
                                </a:rPr>
                                <m:t>𝑁</m:t>
                              </m:r>
                            </m:e>
                            <m:sub>
                              <m:r>
                                <a:rPr lang="en-US" b="0" i="1" smtClean="0">
                                  <a:latin typeface="Cambria Math"/>
                                  <a:ea typeface="Cambria Math"/>
                                </a:rPr>
                                <m:t>𝑢</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𝑁</m:t>
                              </m:r>
                            </m:e>
                            <m:sub>
                              <m:r>
                                <a:rPr lang="en-US" b="0" i="1" smtClean="0">
                                  <a:latin typeface="Cambria Math"/>
                                  <a:ea typeface="Cambria Math"/>
                                </a:rPr>
                                <m:t>𝑑</m:t>
                              </m:r>
                            </m:sub>
                          </m:sSub>
                          <m:r>
                            <a:rPr lang="en-US" b="0" i="1" smtClean="0">
                              <a:latin typeface="Cambria Math"/>
                              <a:ea typeface="Cambria Math"/>
                            </a:rPr>
                            <m:t>!</m:t>
                          </m:r>
                        </m:den>
                      </m:f>
                    </m:oMath>
                  </m:oMathPara>
                </a14:m>
                <a:endParaRPr lang="en-US" dirty="0" smtClean="0"/>
              </a:p>
              <a:p>
                <a:r>
                  <a:rPr lang="en-US" dirty="0" smtClean="0"/>
                  <a:t>The energy of the system depends on the number of aligned to anti-aligned spins. </a:t>
                </a:r>
                <a:r>
                  <a:rPr lang="en-US" dirty="0" err="1" smtClean="0"/>
                  <a:t>Macrostate</a:t>
                </a:r>
                <a:r>
                  <a:rPr lang="en-US" dirty="0"/>
                  <a:t> </a:t>
                </a:r>
                <a:r>
                  <a:rPr lang="en-US" dirty="0" smtClean="0"/>
                  <a:t>specifies the total energy of the system.</a:t>
                </a:r>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41167084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 model of a solid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Model a solid as a collection of atoms attached in a cubic lattice by springs.</a:t>
                </a:r>
              </a:p>
              <a:p>
                <a:r>
                  <a:rPr lang="en-US" dirty="0" smtClean="0"/>
                  <a:t>Each atom acts as a simple harmonic oscillator in each of the 3 coordinate axes.</a:t>
                </a:r>
              </a:p>
              <a:p>
                <a:r>
                  <a:rPr lang="en-US" dirty="0" smtClean="0"/>
                  <a:t>The quantum simple harmonic oscillator is quantized in packets of energy, </a:t>
                </a:r>
                <a:r>
                  <a:rPr lang="en-US" dirty="0" err="1" smtClean="0"/>
                  <a:t>ħ</a:t>
                </a:r>
                <a:r>
                  <a:rPr lang="en-US" dirty="0" err="1" smtClean="0">
                    <a:latin typeface="Symbol" pitchFamily="18" charset="2"/>
                  </a:rPr>
                  <a:t>w</a:t>
                </a:r>
                <a:r>
                  <a:rPr lang="en-US" dirty="0" smtClean="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𝑛</m:t>
                          </m:r>
                        </m:sub>
                      </m:sSub>
                      <m:r>
                        <a:rPr lang="en-US" i="1">
                          <a:latin typeface="Cambria Math"/>
                        </a:rPr>
                        <m:t>=</m:t>
                      </m:r>
                      <m:f>
                        <m:fPr>
                          <m:ctrlPr>
                            <a:rPr lang="en-US" i="1">
                              <a:latin typeface="Cambria Math"/>
                            </a:rPr>
                          </m:ctrlPr>
                        </m:fPr>
                        <m:num>
                          <m:r>
                            <a:rPr lang="en-US" i="1">
                              <a:latin typeface="Cambria Math"/>
                            </a:rPr>
                            <m:t>1</m:t>
                          </m:r>
                        </m:num>
                        <m:den>
                          <m:r>
                            <a:rPr lang="en-US" i="1">
                              <a:latin typeface="Cambria Math"/>
                            </a:rPr>
                            <m:t>2</m:t>
                          </m:r>
                        </m:den>
                      </m:f>
                      <m:r>
                        <m:rPr>
                          <m:nor/>
                        </m:rPr>
                        <a:rPr lang="en-US" dirty="0"/>
                        <m:t>ħ</m:t>
                      </m:r>
                      <m:r>
                        <m:rPr>
                          <m:sty m:val="p"/>
                        </m:rPr>
                        <a:rPr lang="el-GR" i="1" dirty="0">
                          <a:latin typeface="Cambria Math"/>
                          <a:ea typeface="Cambria Math"/>
                        </a:rPr>
                        <m:t>ω</m:t>
                      </m:r>
                      <m:r>
                        <a:rPr lang="en-US" i="1" dirty="0">
                          <a:latin typeface="Cambria Math"/>
                          <a:ea typeface="Cambria Math"/>
                        </a:rPr>
                        <m:t>+</m:t>
                      </m:r>
                      <m:r>
                        <a:rPr lang="en-US" i="1" dirty="0">
                          <a:latin typeface="Cambria Math"/>
                          <a:ea typeface="Cambria Math"/>
                        </a:rPr>
                        <m:t>𝑛</m:t>
                      </m:r>
                      <m:r>
                        <m:rPr>
                          <m:nor/>
                        </m:rPr>
                        <a:rPr lang="en-US" dirty="0"/>
                        <m:t>ħ</m:t>
                      </m:r>
                      <m:r>
                        <m:rPr>
                          <m:sty m:val="p"/>
                        </m:rPr>
                        <a:rPr lang="el-GR" i="1" dirty="0">
                          <a:latin typeface="Cambria Math"/>
                          <a:ea typeface="Cambria Math"/>
                        </a:rPr>
                        <m:t>ω</m:t>
                      </m:r>
                    </m:oMath>
                  </m:oMathPara>
                </a14:m>
                <a:endParaRPr lang="en-US" dirty="0"/>
              </a:p>
              <a:p>
                <a:r>
                  <a:rPr lang="en-US" dirty="0" smtClean="0"/>
                  <a:t>The first term is the ground state energy.</a:t>
                </a:r>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024137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 Model of a solid</a:t>
            </a:r>
            <a:endParaRPr lang="en-US" dirty="0"/>
          </a:p>
        </p:txBody>
      </p:sp>
      <p:sp>
        <p:nvSpPr>
          <p:cNvPr id="3" name="Content Placeholder 2"/>
          <p:cNvSpPr>
            <a:spLocks noGrp="1"/>
          </p:cNvSpPr>
          <p:nvPr>
            <p:ph idx="1"/>
          </p:nvPr>
        </p:nvSpPr>
        <p:spPr/>
        <p:txBody>
          <a:bodyPr/>
          <a:lstStyle/>
          <a:p>
            <a:r>
              <a:rPr lang="en-US" dirty="0"/>
              <a:t>List the </a:t>
            </a:r>
            <a:r>
              <a:rPr lang="en-US" dirty="0" smtClean="0"/>
              <a:t>microstates </a:t>
            </a:r>
            <a:r>
              <a:rPr lang="en-US" dirty="0"/>
              <a:t>of one atom with 0, </a:t>
            </a:r>
            <a:r>
              <a:rPr lang="en-US" dirty="0" smtClean="0"/>
              <a:t>1, 2</a:t>
            </a:r>
            <a:r>
              <a:rPr lang="en-US" dirty="0" smtClean="0">
                <a:latin typeface="Symbol" pitchFamily="18" charset="2"/>
              </a:rPr>
              <a:t>, </a:t>
            </a:r>
            <a:r>
              <a:rPr lang="en-US" dirty="0" smtClean="0"/>
              <a:t>and 3</a:t>
            </a:r>
            <a:r>
              <a:rPr lang="en-US" dirty="0"/>
              <a:t> </a:t>
            </a:r>
            <a:r>
              <a:rPr lang="en-US" dirty="0" smtClean="0"/>
              <a:t>units of total </a:t>
            </a:r>
            <a:r>
              <a:rPr lang="en-US" i="1" dirty="0" smtClean="0"/>
              <a:t>excitation</a:t>
            </a:r>
            <a:r>
              <a:rPr lang="en-US" dirty="0" smtClean="0"/>
              <a:t> energy (</a:t>
            </a:r>
            <a:r>
              <a:rPr lang="en-US" dirty="0"/>
              <a:t>1 unit = </a:t>
            </a:r>
            <a:r>
              <a:rPr lang="en-US" dirty="0" err="1" smtClean="0"/>
              <a:t>ħ</a:t>
            </a:r>
            <a:r>
              <a:rPr lang="en-US" dirty="0" err="1" smtClean="0">
                <a:latin typeface="Symbol" pitchFamily="18" charset="2"/>
              </a:rPr>
              <a:t>w</a:t>
            </a:r>
            <a:r>
              <a:rPr lang="en-US" dirty="0" smtClean="0">
                <a:latin typeface="Symbol" pitchFamily="18" charset="2"/>
              </a:rPr>
              <a:t>)</a:t>
            </a:r>
            <a:r>
              <a:rPr lang="en-US" dirty="0" smtClean="0"/>
              <a:t>—i.e. energy in excess of the ½</a:t>
            </a:r>
            <a:r>
              <a:rPr lang="en-US" dirty="0"/>
              <a:t> </a:t>
            </a:r>
            <a:r>
              <a:rPr lang="en-US" dirty="0" err="1"/>
              <a:t>ħ</a:t>
            </a:r>
            <a:r>
              <a:rPr lang="en-US" dirty="0" err="1">
                <a:latin typeface="Symbol" pitchFamily="18" charset="2"/>
              </a:rPr>
              <a:t>w</a:t>
            </a:r>
            <a:r>
              <a:rPr lang="en-US" dirty="0" smtClean="0"/>
              <a:t>  </a:t>
            </a:r>
          </a:p>
          <a:p>
            <a:r>
              <a:rPr lang="en-US" dirty="0" smtClean="0"/>
              <a:t>Note: 1 atom means 3 oscillators</a:t>
            </a:r>
            <a:endParaRPr lang="en-US" dirty="0"/>
          </a:p>
          <a:p>
            <a:endParaRPr lang="en-US" dirty="0"/>
          </a:p>
        </p:txBody>
      </p:sp>
    </p:spTree>
    <p:extLst>
      <p:ext uri="{BB962C8B-B14F-4D97-AF65-F5344CB8AC3E}">
        <p14:creationId xmlns:p14="http://schemas.microsoft.com/office/powerpoint/2010/main" val="29543900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Formula to determine the multiplicity in an Einstein Solid</a:t>
            </a:r>
            <a:endParaRPr lang="en-US" sz="3200" dirty="0"/>
          </a:p>
        </p:txBody>
      </p:sp>
      <p:sp>
        <p:nvSpPr>
          <p:cNvPr id="3" name="Content Placeholder 2"/>
          <p:cNvSpPr>
            <a:spLocks noGrp="1"/>
          </p:cNvSpPr>
          <p:nvPr>
            <p:ph idx="1"/>
          </p:nvPr>
        </p:nvSpPr>
        <p:spPr/>
        <p:txBody>
          <a:bodyPr/>
          <a:lstStyle/>
          <a:p>
            <a:r>
              <a:rPr lang="en-US" dirty="0" smtClean="0"/>
              <a:t>Dots and lines.</a:t>
            </a:r>
          </a:p>
          <a:p>
            <a:r>
              <a:rPr lang="en-US" dirty="0" smtClean="0"/>
              <a:t>Dots represent energy quanta, (q = total number) lines separate one oscillator from the next (N= total number of oscillators).</a:t>
            </a:r>
          </a:p>
          <a:p>
            <a:endParaRPr lang="en-US" dirty="0"/>
          </a:p>
          <a:p>
            <a:endParaRPr lang="en-US" dirty="0" smtClean="0"/>
          </a:p>
          <a:p>
            <a:r>
              <a:rPr lang="en-US" dirty="0" smtClean="0"/>
              <a:t>What is N and q here?</a:t>
            </a:r>
          </a:p>
          <a:p>
            <a:r>
              <a:rPr lang="en-US" dirty="0" smtClean="0"/>
              <a:t>What state does this represent from our previous example?</a:t>
            </a:r>
          </a:p>
          <a:p>
            <a:r>
              <a:rPr lang="en-US" dirty="0" smtClean="0"/>
              <a:t>Derive the multiplicity formula for this system.</a:t>
            </a:r>
          </a:p>
          <a:p>
            <a:pPr marL="914400" lvl="2" indent="0">
              <a:buNone/>
            </a:pPr>
            <a:endParaRPr lang="en-US" dirty="0" smtClean="0"/>
          </a:p>
        </p:txBody>
      </p:sp>
      <p:sp>
        <p:nvSpPr>
          <p:cNvPr id="4" name="Oval 3"/>
          <p:cNvSpPr/>
          <p:nvPr/>
        </p:nvSpPr>
        <p:spPr>
          <a:xfrm>
            <a:off x="2470068" y="3563308"/>
            <a:ext cx="16625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764972" y="3550721"/>
            <a:ext cx="166254" cy="166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499" y="3542567"/>
            <a:ext cx="17621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507" y="3550722"/>
            <a:ext cx="176212"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049753" y="3313216"/>
            <a:ext cx="0" cy="771896"/>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350" y="3313216"/>
            <a:ext cx="2381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505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Einstein Solid Multiplicity Formula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Ω</m:t>
                      </m:r>
                      <m:d>
                        <m:dPr>
                          <m:ctrlPr>
                            <a:rPr lang="en-US" b="0" i="1" smtClean="0">
                              <a:latin typeface="Cambria Math"/>
                              <a:ea typeface="Cambria Math"/>
                            </a:rPr>
                          </m:ctrlPr>
                        </m:dPr>
                        <m:e>
                          <m:r>
                            <a:rPr lang="en-US" b="0" i="1" smtClean="0">
                              <a:latin typeface="Cambria Math"/>
                              <a:ea typeface="Cambria Math"/>
                            </a:rPr>
                            <m:t>𝑁</m:t>
                          </m:r>
                          <m:r>
                            <a:rPr lang="en-US" b="0" i="1" smtClean="0">
                              <a:latin typeface="Cambria Math"/>
                              <a:ea typeface="Cambria Math"/>
                            </a:rPr>
                            <m:t>,</m:t>
                          </m:r>
                          <m:r>
                            <a:rPr lang="en-US" b="0" i="1" smtClean="0">
                              <a:latin typeface="Cambria Math"/>
                              <a:ea typeface="Cambria Math"/>
                            </a:rPr>
                            <m:t>𝑞</m:t>
                          </m:r>
                        </m:e>
                      </m:d>
                      <m:r>
                        <a:rPr lang="en-US" b="0" i="1" smtClean="0">
                          <a:latin typeface="Cambria Math"/>
                          <a:ea typeface="Cambria Math"/>
                        </a:rPr>
                        <m:t>=</m:t>
                      </m:r>
                      <m:f>
                        <m:fPr>
                          <m:ctrlPr>
                            <a:rPr lang="en-US" b="0" i="1" smtClean="0">
                              <a:latin typeface="Cambria Math"/>
                              <a:ea typeface="Cambria Math"/>
                            </a:rPr>
                          </m:ctrlPr>
                        </m:fPr>
                        <m:num>
                          <m:d>
                            <m:dPr>
                              <m:ctrlPr>
                                <a:rPr lang="en-US" b="0" i="1" smtClean="0">
                                  <a:latin typeface="Cambria Math"/>
                                  <a:ea typeface="Cambria Math"/>
                                </a:rPr>
                              </m:ctrlPr>
                            </m:dPr>
                            <m:e>
                              <m:r>
                                <a:rPr lang="en-US" b="0" i="1" smtClean="0">
                                  <a:latin typeface="Cambria Math"/>
                                  <a:ea typeface="Cambria Math"/>
                                </a:rPr>
                                <m:t>𝑞</m:t>
                              </m:r>
                              <m:r>
                                <a:rPr lang="en-US" b="0" i="1" smtClean="0">
                                  <a:latin typeface="Cambria Math"/>
                                  <a:ea typeface="Cambria Math"/>
                                </a:rPr>
                                <m:t>+</m:t>
                              </m:r>
                              <m:r>
                                <a:rPr lang="en-US" b="0" i="1" smtClean="0">
                                  <a:latin typeface="Cambria Math"/>
                                  <a:ea typeface="Cambria Math"/>
                                </a:rPr>
                                <m:t>𝑁</m:t>
                              </m:r>
                              <m:r>
                                <a:rPr lang="en-US" b="0" i="1" smtClean="0">
                                  <a:latin typeface="Cambria Math"/>
                                  <a:ea typeface="Cambria Math"/>
                                </a:rPr>
                                <m:t>−1</m:t>
                              </m:r>
                            </m:e>
                          </m:d>
                          <m:r>
                            <a:rPr lang="en-US" b="0" i="1" smtClean="0">
                              <a:latin typeface="Cambria Math"/>
                              <a:ea typeface="Cambria Math"/>
                            </a:rPr>
                            <m:t>!</m:t>
                          </m:r>
                        </m:num>
                        <m:den>
                          <m:r>
                            <a:rPr lang="en-US" b="0" i="1" smtClean="0">
                              <a:latin typeface="Cambria Math"/>
                              <a:ea typeface="Cambria Math"/>
                            </a:rPr>
                            <m:t>𝑞</m:t>
                          </m:r>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𝑁</m:t>
                              </m:r>
                              <m:r>
                                <a:rPr lang="en-US" b="0" i="1" smtClean="0">
                                  <a:latin typeface="Cambria Math"/>
                                  <a:ea typeface="Cambria Math"/>
                                </a:rPr>
                                <m:t>−1</m:t>
                              </m:r>
                            </m:e>
                          </m:d>
                          <m:r>
                            <a:rPr lang="en-US" b="0" i="1" smtClean="0">
                              <a:latin typeface="Cambria Math"/>
                              <a:ea typeface="Cambria Math"/>
                            </a:rPr>
                            <m:t>!</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pic>
        <p:nvPicPr>
          <p:cNvPr id="4" name="Picture 2" descr="http://www.soundswitheinstein.com/wp-content/uploads/2012/12/einstein-guit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112" y="2990462"/>
            <a:ext cx="3510262" cy="34974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tsy.com handmade and vintage goo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495" y="3911560"/>
            <a:ext cx="3263420" cy="257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451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740"/>
          </a:xfrm>
        </p:spPr>
        <p:txBody>
          <a:bodyPr/>
          <a:lstStyle/>
          <a:p>
            <a:r>
              <a:rPr lang="en-US" dirty="0" smtClean="0">
                <a:latin typeface="Arial" panose="020B0604020202020204" pitchFamily="34" charset="0"/>
              </a:rPr>
              <a:t>Interacting </a:t>
            </a:r>
            <a:r>
              <a:rPr lang="en-US" dirty="0">
                <a:latin typeface="Arial" panose="020B0604020202020204" pitchFamily="34" charset="0"/>
              </a:rPr>
              <a:t>Einstein </a:t>
            </a:r>
            <a:r>
              <a:rPr lang="en-US" dirty="0" smtClean="0">
                <a:latin typeface="Arial" panose="020B0604020202020204" pitchFamily="34" charset="0"/>
              </a:rPr>
              <a:t>Solids</a:t>
            </a:r>
            <a:endParaRPr lang="en-US" dirty="0"/>
          </a:p>
        </p:txBody>
      </p:sp>
      <p:sp>
        <p:nvSpPr>
          <p:cNvPr id="3" name="Content Placeholder 2"/>
          <p:cNvSpPr>
            <a:spLocks noGrp="1"/>
          </p:cNvSpPr>
          <p:nvPr>
            <p:ph idx="1"/>
          </p:nvPr>
        </p:nvSpPr>
        <p:spPr>
          <a:xfrm>
            <a:off x="708453" y="1276866"/>
            <a:ext cx="10239633" cy="5058031"/>
          </a:xfrm>
        </p:spPr>
        <p:txBody>
          <a:bodyPr>
            <a:normAutofit fontScale="77500" lnSpcReduction="20000"/>
          </a:bodyPr>
          <a:lstStyle/>
          <a:p>
            <a:pPr marL="0" lvl="0" indent="0" eaLnBrk="0" fontAlgn="base" hangingPunct="0">
              <a:lnSpc>
                <a:spcPct val="100000"/>
              </a:lnSpc>
              <a:spcBef>
                <a:spcPct val="0"/>
              </a:spcBef>
              <a:spcAft>
                <a:spcPct val="0"/>
              </a:spcAft>
              <a:buNone/>
            </a:pPr>
            <a:r>
              <a:rPr lang="en-US" dirty="0">
                <a:latin typeface="Arial" panose="020B0604020202020204" pitchFamily="34" charset="0"/>
              </a:rPr>
              <a:t>Consider an isolated system of two interacting Einstein solids, A and B. The number of oscillators in A is </a:t>
            </a:r>
            <a:r>
              <a:rPr lang="en-US" b="1" dirty="0">
                <a:latin typeface="Arial" panose="020B0604020202020204" pitchFamily="34" charset="0"/>
              </a:rPr>
              <a:t>3</a:t>
            </a:r>
            <a:r>
              <a:rPr lang="en-US" dirty="0">
                <a:latin typeface="Arial" panose="020B0604020202020204" pitchFamily="34" charset="0"/>
              </a:rPr>
              <a:t>, and the number in B is </a:t>
            </a:r>
            <a:r>
              <a:rPr lang="en-US" b="1" dirty="0">
                <a:latin typeface="Arial" panose="020B0604020202020204" pitchFamily="34" charset="0"/>
              </a:rPr>
              <a:t>2</a:t>
            </a:r>
            <a:r>
              <a:rPr lang="en-US" dirty="0">
                <a:latin typeface="Arial" panose="020B0604020202020204" pitchFamily="34" charset="0"/>
              </a:rPr>
              <a:t>; the total excitation energy quantum number for the entire system is </a:t>
            </a:r>
            <a:r>
              <a:rPr lang="en-US" b="1" dirty="0">
                <a:latin typeface="Arial" panose="020B0604020202020204" pitchFamily="34" charset="0"/>
              </a:rPr>
              <a:t>5</a:t>
            </a:r>
            <a:r>
              <a:rPr lang="en-US" dirty="0">
                <a:latin typeface="Arial" panose="020B0604020202020204" pitchFamily="34" charset="0"/>
              </a:rPr>
              <a:t>.  We shall concern ourselves in this example with the energy </a:t>
            </a:r>
            <a:r>
              <a:rPr lang="en-US" dirty="0" err="1">
                <a:latin typeface="Arial" panose="020B0604020202020204" pitchFamily="34" charset="0"/>
              </a:rPr>
              <a:t>macrostate</a:t>
            </a:r>
            <a:r>
              <a:rPr lang="en-US" dirty="0">
                <a:latin typeface="Arial" panose="020B0604020202020204" pitchFamily="34" charset="0"/>
              </a:rPr>
              <a:t> corresponding to </a:t>
            </a:r>
            <a:r>
              <a:rPr lang="en-US" b="1" dirty="0" err="1" smtClean="0">
                <a:latin typeface="Arial" panose="020B0604020202020204" pitchFamily="34" charset="0"/>
              </a:rPr>
              <a:t>q</a:t>
            </a:r>
            <a:r>
              <a:rPr lang="en-US" b="1" baseline="-30000" dirty="0" err="1" smtClean="0">
                <a:latin typeface="Arial" panose="020B0604020202020204" pitchFamily="34" charset="0"/>
              </a:rPr>
              <a:t>A</a:t>
            </a:r>
            <a:r>
              <a:rPr lang="en-US" b="1" dirty="0" smtClean="0">
                <a:latin typeface="Arial" panose="020B0604020202020204" pitchFamily="34" charset="0"/>
              </a:rPr>
              <a:t> </a:t>
            </a:r>
            <a:r>
              <a:rPr lang="en-US" b="1" dirty="0">
                <a:latin typeface="Arial" panose="020B0604020202020204" pitchFamily="34" charset="0"/>
              </a:rPr>
              <a:t>= 2</a:t>
            </a:r>
            <a:r>
              <a:rPr lang="en-US" dirty="0">
                <a:latin typeface="Arial" panose="020B0604020202020204" pitchFamily="34" charset="0"/>
              </a:rPr>
              <a:t> (and therefore </a:t>
            </a:r>
            <a:r>
              <a:rPr lang="en-US" b="1" dirty="0" err="1" smtClean="0">
                <a:latin typeface="Arial" panose="020B0604020202020204" pitchFamily="34" charset="0"/>
              </a:rPr>
              <a:t>q</a:t>
            </a:r>
            <a:r>
              <a:rPr lang="en-US" b="1" baseline="-30000" dirty="0" err="1" smtClean="0">
                <a:latin typeface="Arial" panose="020B0604020202020204" pitchFamily="34" charset="0"/>
              </a:rPr>
              <a:t>B</a:t>
            </a:r>
            <a:r>
              <a:rPr lang="en-US" b="1" dirty="0" smtClean="0">
                <a:latin typeface="Arial" panose="020B0604020202020204" pitchFamily="34" charset="0"/>
              </a:rPr>
              <a:t> </a:t>
            </a:r>
            <a:r>
              <a:rPr lang="en-US" b="1" dirty="0">
                <a:latin typeface="Arial" panose="020B0604020202020204" pitchFamily="34" charset="0"/>
              </a:rPr>
              <a:t>= </a:t>
            </a:r>
            <a:r>
              <a:rPr lang="en-US" b="1" dirty="0" err="1" smtClean="0">
                <a:latin typeface="Arial" panose="020B0604020202020204" pitchFamily="34" charset="0"/>
              </a:rPr>
              <a:t>q</a:t>
            </a:r>
            <a:r>
              <a:rPr lang="en-US" b="1" baseline="-30000" dirty="0" err="1" smtClean="0">
                <a:latin typeface="Arial" panose="020B0604020202020204" pitchFamily="34" charset="0"/>
              </a:rPr>
              <a:t>total</a:t>
            </a:r>
            <a:r>
              <a:rPr lang="en-US" b="1" dirty="0" smtClean="0">
                <a:latin typeface="Arial" panose="020B0604020202020204" pitchFamily="34" charset="0"/>
              </a:rPr>
              <a:t> </a:t>
            </a:r>
            <a:r>
              <a:rPr lang="en-US" b="1" dirty="0">
                <a:latin typeface="Arial" panose="020B0604020202020204" pitchFamily="34" charset="0"/>
              </a:rPr>
              <a:t>– </a:t>
            </a:r>
            <a:r>
              <a:rPr lang="en-US" b="1" dirty="0" err="1" smtClean="0">
                <a:latin typeface="Arial" panose="020B0604020202020204" pitchFamily="34" charset="0"/>
              </a:rPr>
              <a:t>q</a:t>
            </a:r>
            <a:r>
              <a:rPr lang="en-US" b="1" baseline="-30000" dirty="0" err="1" smtClean="0">
                <a:latin typeface="Arial" panose="020B0604020202020204" pitchFamily="34" charset="0"/>
              </a:rPr>
              <a:t>A</a:t>
            </a:r>
            <a:r>
              <a:rPr lang="en-US" b="1" dirty="0" smtClean="0">
                <a:latin typeface="Arial" panose="020B0604020202020204" pitchFamily="34" charset="0"/>
              </a:rPr>
              <a:t> </a:t>
            </a:r>
            <a:r>
              <a:rPr lang="en-US" b="1" dirty="0">
                <a:latin typeface="Arial" panose="020B0604020202020204" pitchFamily="34" charset="0"/>
              </a:rPr>
              <a:t>= 3</a:t>
            </a:r>
            <a:r>
              <a:rPr lang="en-US" dirty="0">
                <a:latin typeface="Arial" panose="020B0604020202020204" pitchFamily="34" charset="0"/>
              </a:rPr>
              <a:t>). </a:t>
            </a:r>
            <a:endParaRPr lang="en-US" dirty="0" smtClean="0">
              <a:latin typeface="Arial" panose="020B0604020202020204" pitchFamily="34" charset="0"/>
            </a:endParaRPr>
          </a:p>
          <a:p>
            <a:pPr marL="0" lvl="0" indent="0" eaLnBrk="0" fontAlgn="base" hangingPunct="0">
              <a:lnSpc>
                <a:spcPct val="100000"/>
              </a:lnSpc>
              <a:spcBef>
                <a:spcPct val="0"/>
              </a:spcBef>
              <a:spcAft>
                <a:spcPct val="0"/>
              </a:spcAft>
              <a:buNone/>
            </a:pPr>
            <a:endParaRPr lang="en-US" dirty="0">
              <a:latin typeface="Arial" panose="020B0604020202020204" pitchFamily="34" charset="0"/>
            </a:endParaRPr>
          </a:p>
          <a:p>
            <a:pPr marL="514350" lvl="0" indent="-514350" eaLnBrk="0" fontAlgn="base" hangingPunct="0">
              <a:lnSpc>
                <a:spcPct val="100000"/>
              </a:lnSpc>
              <a:spcBef>
                <a:spcPct val="0"/>
              </a:spcBef>
              <a:spcAft>
                <a:spcPct val="0"/>
              </a:spcAft>
              <a:buAutoNum type="alphaLcParenBoth"/>
            </a:pPr>
            <a:r>
              <a:rPr lang="en-US" dirty="0" smtClean="0">
                <a:latin typeface="Arial" panose="020B0604020202020204" pitchFamily="34" charset="0"/>
              </a:rPr>
              <a:t>Make </a:t>
            </a:r>
            <a:r>
              <a:rPr lang="en-US" dirty="0">
                <a:latin typeface="Arial" panose="020B0604020202020204" pitchFamily="34" charset="0"/>
              </a:rPr>
              <a:t>a table showing all possible microstates in A corresponding to the </a:t>
            </a:r>
            <a:r>
              <a:rPr lang="en-US" dirty="0" err="1">
                <a:latin typeface="Arial" panose="020B0604020202020204" pitchFamily="34" charset="0"/>
              </a:rPr>
              <a:t>macrostate</a:t>
            </a:r>
            <a:r>
              <a:rPr lang="en-US" dirty="0">
                <a:latin typeface="Arial" panose="020B0604020202020204" pitchFamily="34" charset="0"/>
              </a:rPr>
              <a:t> </a:t>
            </a:r>
            <a:r>
              <a:rPr lang="en-US" b="1" dirty="0" err="1" smtClean="0">
                <a:latin typeface="Arial" panose="020B0604020202020204" pitchFamily="34" charset="0"/>
              </a:rPr>
              <a:t>q</a:t>
            </a:r>
            <a:r>
              <a:rPr lang="en-US" b="1" baseline="-30000" dirty="0" err="1" smtClean="0">
                <a:latin typeface="Arial" panose="020B0604020202020204" pitchFamily="34" charset="0"/>
              </a:rPr>
              <a:t>A</a:t>
            </a:r>
            <a:r>
              <a:rPr lang="en-US" b="1" dirty="0" smtClean="0">
                <a:latin typeface="Arial" panose="020B0604020202020204" pitchFamily="34" charset="0"/>
              </a:rPr>
              <a:t> </a:t>
            </a:r>
            <a:r>
              <a:rPr lang="en-US" b="1" dirty="0">
                <a:latin typeface="Arial" panose="020B0604020202020204" pitchFamily="34" charset="0"/>
              </a:rPr>
              <a:t>= 2</a:t>
            </a:r>
            <a:r>
              <a:rPr lang="en-US" dirty="0">
                <a:latin typeface="Arial" panose="020B0604020202020204" pitchFamily="34" charset="0"/>
              </a:rPr>
              <a:t>.  What is the multiplicity of this </a:t>
            </a:r>
            <a:r>
              <a:rPr lang="en-US" dirty="0" err="1">
                <a:latin typeface="Arial" panose="020B0604020202020204" pitchFamily="34" charset="0"/>
              </a:rPr>
              <a:t>macrostate</a:t>
            </a:r>
            <a:r>
              <a:rPr lang="en-US" dirty="0">
                <a:latin typeface="Arial" panose="020B0604020202020204" pitchFamily="34" charset="0"/>
              </a:rPr>
              <a:t> in A, </a:t>
            </a:r>
            <a:r>
              <a:rPr lang="en-US" b="1" dirty="0">
                <a:latin typeface="Symbol" panose="05050102010706020507" pitchFamily="18" charset="2"/>
              </a:rPr>
              <a:t>W</a:t>
            </a:r>
            <a:r>
              <a:rPr lang="en-US" b="1" baseline="-30000" dirty="0"/>
              <a:t>A</a:t>
            </a:r>
            <a:r>
              <a:rPr lang="en-US" dirty="0" smtClean="0">
                <a:latin typeface="Arial" panose="020B0604020202020204" pitchFamily="34" charset="0"/>
              </a:rPr>
              <a:t>?</a:t>
            </a:r>
          </a:p>
          <a:p>
            <a:pPr marL="0" lvl="0" indent="0" eaLnBrk="0" fontAlgn="base" hangingPunct="0">
              <a:lnSpc>
                <a:spcPct val="100000"/>
              </a:lnSpc>
              <a:spcBef>
                <a:spcPct val="0"/>
              </a:spcBef>
              <a:spcAft>
                <a:spcPct val="0"/>
              </a:spcAft>
              <a:buNone/>
            </a:pPr>
            <a:endParaRPr lang="en-US" dirty="0">
              <a:latin typeface="Arial" panose="020B0604020202020204" pitchFamily="34" charset="0"/>
            </a:endParaRPr>
          </a:p>
          <a:p>
            <a:pPr marL="0" lvl="0" indent="0" eaLnBrk="0" fontAlgn="base" hangingPunct="0">
              <a:lnSpc>
                <a:spcPct val="100000"/>
              </a:lnSpc>
              <a:spcBef>
                <a:spcPct val="0"/>
              </a:spcBef>
              <a:spcAft>
                <a:spcPct val="0"/>
              </a:spcAft>
              <a:buNone/>
            </a:pPr>
            <a:r>
              <a:rPr lang="en-US" dirty="0">
                <a:latin typeface="Arial" panose="020B0604020202020204" pitchFamily="34" charset="0"/>
              </a:rPr>
              <a:t>(b) </a:t>
            </a:r>
            <a:r>
              <a:rPr lang="en-US" dirty="0" smtClean="0">
                <a:latin typeface="Arial" panose="020B0604020202020204" pitchFamily="34" charset="0"/>
              </a:rPr>
              <a:t> Make </a:t>
            </a:r>
            <a:r>
              <a:rPr lang="en-US" dirty="0">
                <a:latin typeface="Arial" panose="020B0604020202020204" pitchFamily="34" charset="0"/>
              </a:rPr>
              <a:t>a table showing all possible microstates in B corresponding to the </a:t>
            </a:r>
            <a:endParaRPr lang="en-US" dirty="0" smtClean="0">
              <a:latin typeface="Arial" panose="020B0604020202020204" pitchFamily="34" charset="0"/>
            </a:endParaRPr>
          </a:p>
          <a:p>
            <a:pPr marL="0" lvl="0" indent="0" eaLnBrk="0" fontAlgn="base" hangingPunct="0">
              <a:lnSpc>
                <a:spcPct val="100000"/>
              </a:lnSpc>
              <a:spcBef>
                <a:spcPct val="0"/>
              </a:spcBef>
              <a:spcAft>
                <a:spcPct val="0"/>
              </a:spcAft>
              <a:buNone/>
            </a:pPr>
            <a:r>
              <a:rPr lang="en-US" dirty="0">
                <a:latin typeface="Arial" panose="020B0604020202020204" pitchFamily="34" charset="0"/>
              </a:rPr>
              <a:t> </a:t>
            </a:r>
            <a:r>
              <a:rPr lang="en-US" dirty="0" smtClean="0">
                <a:latin typeface="Arial" panose="020B0604020202020204" pitchFamily="34" charset="0"/>
              </a:rPr>
              <a:t>     </a:t>
            </a:r>
            <a:r>
              <a:rPr lang="en-US" dirty="0" err="1" smtClean="0">
                <a:latin typeface="Arial" panose="020B0604020202020204" pitchFamily="34" charset="0"/>
              </a:rPr>
              <a:t>macrostate</a:t>
            </a:r>
            <a:r>
              <a:rPr lang="en-US" dirty="0" smtClean="0">
                <a:latin typeface="Arial" panose="020B0604020202020204" pitchFamily="34" charset="0"/>
              </a:rPr>
              <a:t> </a:t>
            </a:r>
            <a:r>
              <a:rPr lang="en-US" b="1" dirty="0" err="1" smtClean="0">
                <a:latin typeface="Arial" panose="020B0604020202020204" pitchFamily="34" charset="0"/>
              </a:rPr>
              <a:t>q</a:t>
            </a:r>
            <a:r>
              <a:rPr lang="en-US" b="1" baseline="-30000" dirty="0" err="1" smtClean="0">
                <a:latin typeface="Arial" panose="020B0604020202020204" pitchFamily="34" charset="0"/>
              </a:rPr>
              <a:t>A</a:t>
            </a:r>
            <a:r>
              <a:rPr lang="en-US" b="1" dirty="0" smtClean="0">
                <a:latin typeface="Arial" panose="020B0604020202020204" pitchFamily="34" charset="0"/>
              </a:rPr>
              <a:t> </a:t>
            </a:r>
            <a:r>
              <a:rPr lang="en-US" b="1" dirty="0">
                <a:latin typeface="Arial" panose="020B0604020202020204" pitchFamily="34" charset="0"/>
              </a:rPr>
              <a:t>= 2</a:t>
            </a:r>
            <a:r>
              <a:rPr lang="en-US" dirty="0">
                <a:latin typeface="Arial" panose="020B0604020202020204" pitchFamily="34" charset="0"/>
              </a:rPr>
              <a:t>.  What is the multiplicity of this </a:t>
            </a:r>
            <a:r>
              <a:rPr lang="en-US" dirty="0" err="1">
                <a:latin typeface="Arial" panose="020B0604020202020204" pitchFamily="34" charset="0"/>
              </a:rPr>
              <a:t>macrostate</a:t>
            </a:r>
            <a:r>
              <a:rPr lang="en-US" dirty="0">
                <a:latin typeface="Arial" panose="020B0604020202020204" pitchFamily="34" charset="0"/>
              </a:rPr>
              <a:t> in B, </a:t>
            </a:r>
            <a:r>
              <a:rPr lang="en-US" b="1" dirty="0" smtClean="0">
                <a:latin typeface="Symbol" panose="05050102010706020507" pitchFamily="18" charset="2"/>
              </a:rPr>
              <a:t>W</a:t>
            </a:r>
            <a:r>
              <a:rPr lang="en-US" b="1" baseline="-30000" dirty="0" smtClean="0"/>
              <a:t>B</a:t>
            </a:r>
            <a:r>
              <a:rPr lang="en-US" dirty="0" smtClean="0">
                <a:latin typeface="Arial" panose="020B0604020202020204" pitchFamily="34" charset="0"/>
              </a:rPr>
              <a:t>?</a:t>
            </a:r>
          </a:p>
          <a:p>
            <a:pPr marL="0" lvl="0" indent="0" eaLnBrk="0" fontAlgn="base" hangingPunct="0">
              <a:lnSpc>
                <a:spcPct val="100000"/>
              </a:lnSpc>
              <a:spcBef>
                <a:spcPct val="0"/>
              </a:spcBef>
              <a:spcAft>
                <a:spcPct val="0"/>
              </a:spcAft>
              <a:buNone/>
            </a:pPr>
            <a:endParaRPr lang="en-US" dirty="0">
              <a:latin typeface="Arial" panose="020B0604020202020204" pitchFamily="34" charset="0"/>
            </a:endParaRPr>
          </a:p>
          <a:p>
            <a:pPr marL="0" lvl="0" indent="0" eaLnBrk="0" fontAlgn="base" hangingPunct="0">
              <a:lnSpc>
                <a:spcPct val="100000"/>
              </a:lnSpc>
              <a:spcBef>
                <a:spcPct val="0"/>
              </a:spcBef>
              <a:spcAft>
                <a:spcPct val="0"/>
              </a:spcAft>
              <a:buNone/>
            </a:pPr>
            <a:r>
              <a:rPr lang="en-US" dirty="0">
                <a:latin typeface="Arial" panose="020B0604020202020204" pitchFamily="34" charset="0"/>
              </a:rPr>
              <a:t>(c) What is the total multiplicity of this </a:t>
            </a:r>
            <a:r>
              <a:rPr lang="en-US" dirty="0" err="1">
                <a:latin typeface="Arial" panose="020B0604020202020204" pitchFamily="34" charset="0"/>
              </a:rPr>
              <a:t>macrostate</a:t>
            </a:r>
            <a:r>
              <a:rPr lang="en-US" dirty="0">
                <a:latin typeface="Arial" panose="020B0604020202020204" pitchFamily="34" charset="0"/>
              </a:rPr>
              <a:t> for the entire system, </a:t>
            </a:r>
            <a:r>
              <a:rPr lang="en-US" b="1" dirty="0">
                <a:latin typeface="Symbol" panose="05050102010706020507" pitchFamily="18" charset="2"/>
              </a:rPr>
              <a:t>W</a:t>
            </a:r>
            <a:r>
              <a:rPr lang="en-US" dirty="0" smtClean="0"/>
              <a:t>?</a:t>
            </a:r>
          </a:p>
          <a:p>
            <a:pPr marL="0" lvl="0" indent="0" eaLnBrk="0" fontAlgn="base" hangingPunct="0">
              <a:lnSpc>
                <a:spcPct val="100000"/>
              </a:lnSpc>
              <a:spcBef>
                <a:spcPct val="0"/>
              </a:spcBef>
              <a:spcAft>
                <a:spcPct val="0"/>
              </a:spcAft>
              <a:buNone/>
            </a:pPr>
            <a:endParaRPr lang="en-US" dirty="0">
              <a:latin typeface="Arial" panose="020B0604020202020204" pitchFamily="34" charset="0"/>
            </a:endParaRPr>
          </a:p>
          <a:p>
            <a:pPr marL="0" lvl="0" indent="0" eaLnBrk="0" fontAlgn="base" hangingPunct="0">
              <a:lnSpc>
                <a:spcPct val="100000"/>
              </a:lnSpc>
              <a:spcBef>
                <a:spcPct val="0"/>
              </a:spcBef>
              <a:spcAft>
                <a:spcPct val="0"/>
              </a:spcAft>
              <a:buNone/>
            </a:pPr>
            <a:r>
              <a:rPr lang="en-US" dirty="0">
                <a:latin typeface="Arial" panose="020B0604020202020204" pitchFamily="34" charset="0"/>
              </a:rPr>
              <a:t>(d) List all possible </a:t>
            </a:r>
            <a:r>
              <a:rPr lang="en-US" dirty="0" err="1">
                <a:latin typeface="Arial" panose="020B0604020202020204" pitchFamily="34" charset="0"/>
              </a:rPr>
              <a:t>macrostates</a:t>
            </a:r>
            <a:r>
              <a:rPr lang="en-US" dirty="0">
                <a:latin typeface="Arial" panose="020B0604020202020204" pitchFamily="34" charset="0"/>
              </a:rPr>
              <a:t> for this system, along with the total multiplicity </a:t>
            </a:r>
            <a:r>
              <a:rPr lang="en-US" dirty="0" smtClean="0">
                <a:latin typeface="Arial" panose="020B0604020202020204" pitchFamily="34" charset="0"/>
              </a:rPr>
              <a:t>of</a:t>
            </a:r>
          </a:p>
          <a:p>
            <a:pPr marL="0" lvl="0" indent="0" eaLnBrk="0" fontAlgn="base" hangingPunct="0">
              <a:lnSpc>
                <a:spcPct val="100000"/>
              </a:lnSpc>
              <a:spcBef>
                <a:spcPct val="0"/>
              </a:spcBef>
              <a:spcAft>
                <a:spcPct val="0"/>
              </a:spcAft>
              <a:buNone/>
            </a:pPr>
            <a:r>
              <a:rPr lang="en-US" dirty="0" smtClean="0">
                <a:latin typeface="Arial" panose="020B0604020202020204" pitchFamily="34" charset="0"/>
              </a:rPr>
              <a:t>     each </a:t>
            </a:r>
            <a:r>
              <a:rPr lang="en-US" dirty="0" err="1">
                <a:latin typeface="Arial" panose="020B0604020202020204" pitchFamily="34" charset="0"/>
              </a:rPr>
              <a:t>macrostate</a:t>
            </a:r>
            <a:r>
              <a:rPr lang="en-US" dirty="0">
                <a:latin typeface="Arial" panose="020B0604020202020204" pitchFamily="34" charset="0"/>
              </a:rPr>
              <a:t>. </a:t>
            </a:r>
            <a:endParaRPr lang="en-US" dirty="0" smtClean="0">
              <a:latin typeface="Arial" panose="020B0604020202020204" pitchFamily="34" charset="0"/>
            </a:endParaRPr>
          </a:p>
          <a:p>
            <a:pPr marL="0" lvl="0" indent="0" eaLnBrk="0" fontAlgn="base" hangingPunct="0">
              <a:lnSpc>
                <a:spcPct val="100000"/>
              </a:lnSpc>
              <a:spcBef>
                <a:spcPct val="0"/>
              </a:spcBef>
              <a:spcAft>
                <a:spcPct val="0"/>
              </a:spcAft>
              <a:buNone/>
            </a:pPr>
            <a:endParaRPr lang="en-US" dirty="0">
              <a:latin typeface="Arial" panose="020B0604020202020204" pitchFamily="34" charset="0"/>
            </a:endParaRPr>
          </a:p>
          <a:p>
            <a:pPr marL="0" lvl="0" indent="0" eaLnBrk="0" fontAlgn="base" hangingPunct="0">
              <a:lnSpc>
                <a:spcPct val="100000"/>
              </a:lnSpc>
              <a:spcBef>
                <a:spcPct val="0"/>
              </a:spcBef>
              <a:spcAft>
                <a:spcPct val="0"/>
              </a:spcAft>
              <a:buNone/>
            </a:pPr>
            <a:r>
              <a:rPr lang="en-US" dirty="0" smtClean="0">
                <a:latin typeface="Arial" panose="020B0604020202020204" pitchFamily="34" charset="0"/>
              </a:rPr>
              <a:t>(e) </a:t>
            </a:r>
            <a:r>
              <a:rPr lang="en-US" dirty="0">
                <a:latin typeface="Arial" panose="020B0604020202020204" pitchFamily="34" charset="0"/>
              </a:rPr>
              <a:t>Construct a plot of </a:t>
            </a:r>
            <a:r>
              <a:rPr lang="en-US" i="1" dirty="0">
                <a:latin typeface="Arial" panose="020B0604020202020204" pitchFamily="34" charset="0"/>
              </a:rPr>
              <a:t>multiplicity vs. </a:t>
            </a:r>
            <a:r>
              <a:rPr lang="en-US" i="1" dirty="0" err="1">
                <a:latin typeface="Arial" panose="020B0604020202020204" pitchFamily="34" charset="0"/>
              </a:rPr>
              <a:t>macrostate</a:t>
            </a:r>
            <a:r>
              <a:rPr lang="en-US" i="1" dirty="0">
                <a:latin typeface="Arial" panose="020B0604020202020204" pitchFamily="34" charset="0"/>
              </a:rPr>
              <a:t> </a:t>
            </a:r>
            <a:r>
              <a:rPr lang="en-US" dirty="0">
                <a:latin typeface="Arial" panose="020B0604020202020204" pitchFamily="34" charset="0"/>
              </a:rPr>
              <a:t>for this system of 5 oscillators.</a:t>
            </a:r>
          </a:p>
          <a:p>
            <a:pPr marL="0" indent="0">
              <a:buNone/>
            </a:pPr>
            <a:endParaRPr lang="en-US" dirty="0"/>
          </a:p>
        </p:txBody>
      </p:sp>
    </p:spTree>
    <p:extLst>
      <p:ext uri="{BB962C8B-B14F-4D97-AF65-F5344CB8AC3E}">
        <p14:creationId xmlns:p14="http://schemas.microsoft.com/office/powerpoint/2010/main" val="28270795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0841971"/>
              </p:ext>
            </p:extLst>
          </p:nvPr>
        </p:nvGraphicFramePr>
        <p:xfrm>
          <a:off x="1112445" y="677960"/>
          <a:ext cx="8722020" cy="5554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233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Expansion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Most materials expand when they are heated.</a:t>
                </a:r>
              </a:p>
              <a:p>
                <a:r>
                  <a:rPr lang="en-US" dirty="0" smtClean="0"/>
                  <a:t>Mathematical relation for linear (1 dimensional) expansion</a:t>
                </a:r>
              </a:p>
              <a:p>
                <a:pPr marL="0" indent="0">
                  <a:buNone/>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m:oMathPara>
                </a14:m>
                <a:endParaRPr lang="en-US" b="0" dirty="0" smtClean="0">
                  <a:ea typeface="Cambria Math" panose="02040503050406030204" pitchFamily="18" charset="0"/>
                </a:endParaRPr>
              </a:p>
              <a:p>
                <a:r>
                  <a:rPr lang="en-US" dirty="0" smtClean="0">
                    <a:latin typeface="Symbol" panose="05050102010706020507" pitchFamily="18" charset="2"/>
                  </a:rPr>
                  <a:t>D</a:t>
                </a:r>
                <a:r>
                  <a:rPr lang="en-US" dirty="0" smtClean="0"/>
                  <a:t>L is the change in length of a rod of length L when the temperature change is </a:t>
                </a:r>
                <a:r>
                  <a:rPr lang="en-US" dirty="0" smtClean="0">
                    <a:latin typeface="Symbol" panose="05050102010706020507" pitchFamily="18" charset="2"/>
                  </a:rPr>
                  <a:t>D</a:t>
                </a:r>
                <a:r>
                  <a:rPr lang="en-US" dirty="0" smtClean="0"/>
                  <a:t>T. The coefficient of linear expansion, </a:t>
                </a:r>
                <a:r>
                  <a:rPr lang="en-US" dirty="0" smtClean="0">
                    <a:latin typeface="Symbol" panose="05050102010706020507" pitchFamily="18" charset="2"/>
                  </a:rPr>
                  <a:t>a</a:t>
                </a:r>
                <a:r>
                  <a:rPr lang="en-US" dirty="0" smtClean="0"/>
                  <a:t>, is a parameter that depends on the material.</a:t>
                </a:r>
              </a:p>
              <a:p>
                <a:r>
                  <a:rPr lang="en-US" dirty="0" smtClean="0"/>
                  <a:t>Typical values for </a:t>
                </a:r>
                <a:r>
                  <a:rPr lang="en-US" dirty="0" smtClean="0">
                    <a:latin typeface="Symbol" panose="05050102010706020507" pitchFamily="18" charset="2"/>
                  </a:rPr>
                  <a:t>a</a:t>
                </a:r>
                <a:r>
                  <a:rPr lang="en-US" dirty="0" smtClean="0"/>
                  <a:t> are of the order of 10</a:t>
                </a:r>
                <a:r>
                  <a:rPr lang="en-US" baseline="30000" dirty="0" smtClean="0"/>
                  <a:t>-5</a:t>
                </a:r>
                <a:r>
                  <a:rPr lang="en-US" dirty="0" smtClean="0"/>
                  <a:t> /</a:t>
                </a:r>
                <a:r>
                  <a:rPr lang="en-US" baseline="30000" dirty="0" err="1" smtClean="0"/>
                  <a:t>o</a:t>
                </a:r>
                <a:r>
                  <a:rPr lang="en-US" dirty="0" err="1" smtClean="0"/>
                  <a:t>C.</a:t>
                </a:r>
                <a:endParaRPr lang="en-US" dirty="0" smtClean="0"/>
              </a:p>
              <a:p>
                <a:r>
                  <a:rPr lang="en-US" dirty="0" smtClean="0"/>
                  <a:t>Isotropic materials.</a:t>
                </a:r>
              </a:p>
              <a:p>
                <a:r>
                  <a:rPr lang="en-US" dirty="0" smtClean="0"/>
                  <a:t>Microscopic picture…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b="-140"/>
                </a:stretch>
              </a:blipFill>
            </p:spPr>
            <p:txBody>
              <a:bodyPr/>
              <a:lstStyle/>
              <a:p>
                <a:r>
                  <a:rPr lang="en-US">
                    <a:noFill/>
                  </a:rPr>
                  <a:t> </a:t>
                </a:r>
              </a:p>
            </p:txBody>
          </p:sp>
        </mc:Fallback>
      </mc:AlternateContent>
    </p:spTree>
    <p:extLst>
      <p:ext uri="{BB962C8B-B14F-4D97-AF65-F5344CB8AC3E}">
        <p14:creationId xmlns:p14="http://schemas.microsoft.com/office/powerpoint/2010/main" val="3349936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7" y="365125"/>
            <a:ext cx="11010121" cy="1325563"/>
          </a:xfrm>
        </p:spPr>
        <p:txBody>
          <a:bodyPr/>
          <a:lstStyle/>
          <a:p>
            <a:r>
              <a:rPr lang="en-US" dirty="0" smtClean="0"/>
              <a:t>Fundamental postulate of statistical mechanics</a:t>
            </a:r>
            <a:endParaRPr lang="en-US" dirty="0"/>
          </a:p>
        </p:txBody>
      </p:sp>
      <p:sp>
        <p:nvSpPr>
          <p:cNvPr id="3" name="Content Placeholder 2"/>
          <p:cNvSpPr>
            <a:spLocks noGrp="1"/>
          </p:cNvSpPr>
          <p:nvPr>
            <p:ph idx="1"/>
          </p:nvPr>
        </p:nvSpPr>
        <p:spPr/>
        <p:txBody>
          <a:bodyPr>
            <a:normAutofit/>
          </a:bodyPr>
          <a:lstStyle/>
          <a:p>
            <a:pPr marL="0" indent="0">
              <a:buNone/>
            </a:pPr>
            <a:r>
              <a:rPr lang="en-US" sz="3600" b="1" i="1" dirty="0">
                <a:solidFill>
                  <a:srgbClr val="FF0000"/>
                </a:solidFill>
              </a:rPr>
              <a:t>Given an isolated system in equilibrium, </a:t>
            </a:r>
            <a:r>
              <a:rPr lang="en-US" sz="3600" b="1" i="1" dirty="0" smtClean="0">
                <a:solidFill>
                  <a:srgbClr val="FF0000"/>
                </a:solidFill>
              </a:rPr>
              <a:t>the system has equal </a:t>
            </a:r>
            <a:r>
              <a:rPr lang="en-US" sz="3600" b="1" i="1" dirty="0">
                <a:solidFill>
                  <a:srgbClr val="FF0000"/>
                </a:solidFill>
              </a:rPr>
              <a:t>probability </a:t>
            </a:r>
            <a:r>
              <a:rPr lang="en-US" sz="3600" b="1" i="1" dirty="0" smtClean="0">
                <a:solidFill>
                  <a:srgbClr val="FF0000"/>
                </a:solidFill>
              </a:rPr>
              <a:t>of being in </a:t>
            </a:r>
            <a:r>
              <a:rPr lang="en-US" sz="3600" b="1" i="1" dirty="0">
                <a:solidFill>
                  <a:srgbClr val="FF0000"/>
                </a:solidFill>
              </a:rPr>
              <a:t>each of its accessible microstates.</a:t>
            </a:r>
            <a:endParaRPr lang="en-US" sz="3600" b="1" dirty="0">
              <a:solidFill>
                <a:srgbClr val="FF0000"/>
              </a:solidFill>
            </a:endParaRPr>
          </a:p>
        </p:txBody>
      </p:sp>
    </p:spTree>
    <p:extLst>
      <p:ext uri="{BB962C8B-B14F-4D97-AF65-F5344CB8AC3E}">
        <p14:creationId xmlns:p14="http://schemas.microsoft.com/office/powerpoint/2010/main" val="5345657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23 oscillators (10 in A, 13 in B) 25 energy quanta</a:t>
            </a:r>
            <a:endParaRPr lang="en-US" sz="4000" dirty="0"/>
          </a:p>
        </p:txBody>
      </p:sp>
      <p:graphicFrame>
        <p:nvGraphicFramePr>
          <p:cNvPr id="4" name="Chart 3"/>
          <p:cNvGraphicFramePr>
            <a:graphicFrameLocks/>
          </p:cNvGraphicFramePr>
          <p:nvPr>
            <p:extLst>
              <p:ext uri="{D42A27DB-BD31-4B8C-83A1-F6EECF244321}">
                <p14:modId xmlns:p14="http://schemas.microsoft.com/office/powerpoint/2010/main" val="1351025645"/>
              </p:ext>
            </p:extLst>
          </p:nvPr>
        </p:nvGraphicFramePr>
        <p:xfrm>
          <a:off x="1810139" y="1483567"/>
          <a:ext cx="7784549" cy="5139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71482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Stirling’s</a:t>
            </a:r>
            <a:r>
              <a:rPr lang="en-US" dirty="0" smtClean="0"/>
              <a:t> Approximation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sz="4400" b="0" i="1" smtClean="0">
                          <a:latin typeface="Cambria Math"/>
                        </a:rPr>
                        <m:t>𝑁</m:t>
                      </m:r>
                      <m:r>
                        <a:rPr lang="en-US" sz="4400" b="0" i="1" smtClean="0">
                          <a:latin typeface="Cambria Math"/>
                        </a:rPr>
                        <m:t>!≈</m:t>
                      </m:r>
                      <m:sSup>
                        <m:sSupPr>
                          <m:ctrlPr>
                            <a:rPr lang="en-US" sz="4400" b="0" i="1" smtClean="0">
                              <a:latin typeface="Cambria Math"/>
                              <a:ea typeface="Cambria Math"/>
                            </a:rPr>
                          </m:ctrlPr>
                        </m:sSupPr>
                        <m:e>
                          <m:r>
                            <a:rPr lang="en-US" sz="4400" b="0" i="1" smtClean="0">
                              <a:latin typeface="Cambria Math"/>
                              <a:ea typeface="Cambria Math"/>
                            </a:rPr>
                            <m:t>𝑁</m:t>
                          </m:r>
                        </m:e>
                        <m:sup>
                          <m:r>
                            <a:rPr lang="en-US" sz="4400" b="0" i="1" smtClean="0">
                              <a:latin typeface="Cambria Math"/>
                              <a:ea typeface="Cambria Math"/>
                            </a:rPr>
                            <m:t>𝑁</m:t>
                          </m:r>
                        </m:sup>
                      </m:sSup>
                      <m:sSup>
                        <m:sSupPr>
                          <m:ctrlPr>
                            <a:rPr lang="en-US" sz="4400" b="0" i="1" smtClean="0">
                              <a:latin typeface="Cambria Math"/>
                              <a:ea typeface="Cambria Math"/>
                            </a:rPr>
                          </m:ctrlPr>
                        </m:sSupPr>
                        <m:e>
                          <m:r>
                            <a:rPr lang="en-US" sz="4400" b="0" i="1" smtClean="0">
                              <a:latin typeface="Cambria Math"/>
                              <a:ea typeface="Cambria Math"/>
                            </a:rPr>
                            <m:t>𝑒</m:t>
                          </m:r>
                        </m:e>
                        <m:sup>
                          <m:r>
                            <a:rPr lang="en-US" sz="4400" b="0" i="1" smtClean="0">
                              <a:latin typeface="Cambria Math"/>
                              <a:ea typeface="Cambria Math"/>
                            </a:rPr>
                            <m:t>−</m:t>
                          </m:r>
                          <m:r>
                            <a:rPr lang="en-US" sz="4400" b="0" i="1" smtClean="0">
                              <a:latin typeface="Cambria Math"/>
                              <a:ea typeface="Cambria Math"/>
                            </a:rPr>
                            <m:t>𝑁</m:t>
                          </m:r>
                        </m:sup>
                      </m:sSup>
                      <m:rad>
                        <m:radPr>
                          <m:degHide m:val="on"/>
                          <m:ctrlPr>
                            <a:rPr lang="en-US" sz="4400" b="0" i="1" smtClean="0">
                              <a:latin typeface="Cambria Math"/>
                              <a:ea typeface="Cambria Math"/>
                            </a:rPr>
                          </m:ctrlPr>
                        </m:radPr>
                        <m:deg/>
                        <m:e>
                          <m:r>
                            <a:rPr lang="en-US" sz="4400" b="0" i="1" smtClean="0">
                              <a:latin typeface="Cambria Math"/>
                              <a:ea typeface="Cambria Math"/>
                            </a:rPr>
                            <m:t>2</m:t>
                          </m:r>
                          <m:r>
                            <a:rPr lang="en-US" sz="4400" b="0" i="1" smtClean="0">
                              <a:latin typeface="Cambria Math"/>
                              <a:ea typeface="Cambria Math"/>
                            </a:rPr>
                            <m:t>𝜋</m:t>
                          </m:r>
                          <m:r>
                            <a:rPr lang="en-US" sz="4400" b="0" i="1" smtClean="0">
                              <a:latin typeface="Cambria Math"/>
                              <a:ea typeface="Cambria Math"/>
                            </a:rPr>
                            <m:t>𝑁</m:t>
                          </m:r>
                        </m:e>
                      </m:rad>
                    </m:oMath>
                  </m:oMathPara>
                </a14:m>
                <a:endParaRPr lang="en-US" sz="4400" dirty="0" smtClean="0"/>
              </a:p>
              <a:p>
                <a:r>
                  <a:rPr lang="en-US" sz="3200" dirty="0" smtClean="0"/>
                  <a:t>More used approximation, dropping the last factor</a:t>
                </a:r>
              </a:p>
              <a:p>
                <a14:m>
                  <m:oMath xmlns:m="http://schemas.openxmlformats.org/officeDocument/2006/math">
                    <m:func>
                      <m:funcPr>
                        <m:ctrlPr>
                          <a:rPr lang="en-US" sz="3200" i="1">
                            <a:latin typeface="Cambria Math"/>
                          </a:rPr>
                        </m:ctrlPr>
                      </m:funcPr>
                      <m:fName>
                        <m:r>
                          <m:rPr>
                            <m:sty m:val="p"/>
                          </m:rPr>
                          <a:rPr lang="en-US" sz="3200">
                            <a:latin typeface="Cambria Math"/>
                          </a:rPr>
                          <m:t>ln</m:t>
                        </m:r>
                      </m:fName>
                      <m:e>
                        <m:d>
                          <m:dPr>
                            <m:ctrlPr>
                              <a:rPr lang="en-US" sz="3200" i="1">
                                <a:latin typeface="Cambria Math"/>
                              </a:rPr>
                            </m:ctrlPr>
                          </m:dPr>
                          <m:e>
                            <m:r>
                              <a:rPr lang="en-US" sz="3200" i="1">
                                <a:latin typeface="Cambria Math"/>
                              </a:rPr>
                              <m:t>𝑁</m:t>
                            </m:r>
                            <m:r>
                              <a:rPr lang="en-US" sz="3200" i="1">
                                <a:latin typeface="Cambria Math"/>
                              </a:rPr>
                              <m:t>!</m:t>
                            </m:r>
                          </m:e>
                        </m:d>
                      </m:e>
                    </m:func>
                    <m:r>
                      <a:rPr lang="en-US" sz="3200" i="1">
                        <a:latin typeface="Cambria Math"/>
                        <a:ea typeface="Cambria Math"/>
                      </a:rPr>
                      <m:t>≈</m:t>
                    </m:r>
                    <m:r>
                      <a:rPr lang="en-US" sz="3200" i="1">
                        <a:latin typeface="Cambria Math"/>
                        <a:ea typeface="Cambria Math"/>
                      </a:rPr>
                      <m:t>𝑁𝑙𝑛𝑁</m:t>
                    </m:r>
                    <m:r>
                      <a:rPr lang="en-US" sz="3200" i="1">
                        <a:latin typeface="Cambria Math"/>
                        <a:ea typeface="Cambria Math"/>
                      </a:rPr>
                      <m:t>−</m:t>
                    </m:r>
                    <m:r>
                      <a:rPr lang="en-US" sz="3200" i="1">
                        <a:latin typeface="Cambria Math"/>
                        <a:ea typeface="Cambria Math"/>
                      </a:rPr>
                      <m:t>𝑁</m:t>
                    </m:r>
                  </m:oMath>
                </a14:m>
                <a:endParaRPr lang="en-US" sz="3200" dirty="0"/>
              </a:p>
              <a:p>
                <a:r>
                  <a:rPr lang="en-US" sz="3200" dirty="0" smtClean="0"/>
                  <a:t>Test with numbers</a:t>
                </a:r>
              </a:p>
              <a:p>
                <a:pPr marL="0" indent="0">
                  <a:buNone/>
                </a:pPr>
                <a:endParaRPr lang="en-US" sz="3200" dirty="0"/>
              </a:p>
              <a:p>
                <a:endParaRPr lang="en-US" sz="3200" dirty="0" smtClean="0"/>
              </a:p>
              <a:p>
                <a:endParaRPr lang="en-US" sz="3200" dirty="0" smtClean="0"/>
              </a:p>
              <a:p>
                <a:pPr marL="0" indent="0">
                  <a:buNone/>
                </a:pPr>
                <a:endParaRPr lang="en-US" sz="3200" dirty="0" smtClean="0"/>
              </a:p>
              <a:p>
                <a:pPr marL="0" indent="0">
                  <a:buNone/>
                </a:pPr>
                <a:endParaRPr lang="en-US" sz="4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a:stretch>
              </a:blipFill>
            </p:spPr>
            <p:txBody>
              <a:bodyPr/>
              <a:lstStyle/>
              <a:p>
                <a:r>
                  <a:rPr lang="en-US">
                    <a:noFill/>
                  </a:rPr>
                  <a:t> </a:t>
                </a:r>
              </a:p>
            </p:txBody>
          </p:sp>
        </mc:Fallback>
      </mc:AlternateContent>
    </p:spTree>
    <p:extLst>
      <p:ext uri="{BB962C8B-B14F-4D97-AF65-F5344CB8AC3E}">
        <p14:creationId xmlns:p14="http://schemas.microsoft.com/office/powerpoint/2010/main" val="38802348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637"/>
          </a:xfrm>
        </p:spPr>
        <p:txBody>
          <a:bodyPr>
            <a:normAutofit/>
          </a:bodyPr>
          <a:lstStyle/>
          <a:p>
            <a:r>
              <a:rPr lang="en-US" sz="4000" dirty="0" err="1" smtClean="0"/>
              <a:t>Stirling’s</a:t>
            </a:r>
            <a:r>
              <a:rPr lang="en-US" sz="4000" dirty="0" smtClean="0"/>
              <a:t> Approximation applied to Einstein Solid</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509" y="1639330"/>
                <a:ext cx="11335264" cy="4926227"/>
              </a:xfrm>
            </p:spPr>
            <p:txBody>
              <a:bodyPr>
                <a:normAutofit/>
              </a:bodyPr>
              <a:lstStyle/>
              <a:p>
                <a:r>
                  <a:rPr lang="en-US" dirty="0" smtClean="0"/>
                  <a:t>Show that the distribution for large N and for large q (q&gt;&gt;N) approximates to</a:t>
                </a:r>
                <a:endParaRPr lang="en-US"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a:ea typeface="Cambria Math" panose="02040503050406030204" pitchFamily="18" charset="0"/>
                            </a:rPr>
                          </m:ctrlPr>
                        </m:sSupPr>
                        <m:e>
                          <m:d>
                            <m:dPr>
                              <m:ctrlPr>
                                <a:rPr lang="en-US" i="1">
                                  <a:latin typeface="Cambria Math"/>
                                  <a:ea typeface="Cambria Math" panose="02040503050406030204" pitchFamily="18" charset="0"/>
                                </a:rPr>
                              </m:ctrlPr>
                            </m:dPr>
                            <m:e>
                              <m:f>
                                <m:fPr>
                                  <m:ctrlPr>
                                    <a:rPr lang="en-US" i="1">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𝑒𝑞</m:t>
                                  </m:r>
                                </m:num>
                                <m:den>
                                  <m:r>
                                    <a:rPr lang="en-US" b="0" i="1" smtClean="0">
                                      <a:latin typeface="Cambria Math" panose="02040503050406030204" pitchFamily="18" charset="0"/>
                                      <a:ea typeface="Cambria Math" panose="02040503050406030204" pitchFamily="18" charset="0"/>
                                    </a:rPr>
                                    <m:t>𝑁</m:t>
                                  </m:r>
                                </m:den>
                              </m:f>
                            </m:e>
                          </m:d>
                        </m:e>
                        <m:sup>
                          <m:r>
                            <a:rPr lang="en-US" b="0" i="1" smtClean="0">
                              <a:latin typeface="Cambria Math" panose="02040503050406030204" pitchFamily="18" charset="0"/>
                              <a:ea typeface="Cambria Math" panose="02040503050406030204" pitchFamily="18" charset="0"/>
                            </a:rPr>
                            <m:t>𝑁</m:t>
                          </m:r>
                        </m:sup>
                      </m:sSup>
                    </m:oMath>
                  </m:oMathPara>
                </a14:m>
                <a:endParaRPr lang="en-US" dirty="0" smtClean="0"/>
              </a:p>
              <a:p>
                <a:r>
                  <a:rPr lang="en-US" dirty="0" smtClean="0"/>
                  <a:t>Apply to systems A and B each with N oscillators and total energy quanta q. (</a:t>
                </a:r>
                <a:r>
                  <a:rPr lang="en-US" dirty="0" err="1" smtClean="0"/>
                  <a:t>q</a:t>
                </a:r>
                <a:r>
                  <a:rPr lang="en-US" baseline="-25000" dirty="0" err="1" smtClean="0"/>
                  <a:t>A</a:t>
                </a:r>
                <a:r>
                  <a:rPr lang="en-US" dirty="0" smtClean="0"/>
                  <a:t> + </a:t>
                </a:r>
                <a:r>
                  <a:rPr lang="en-US" dirty="0" err="1" smtClean="0"/>
                  <a:t>q</a:t>
                </a:r>
                <a:r>
                  <a:rPr lang="en-US" baseline="-25000" dirty="0" err="1" smtClean="0"/>
                  <a:t>B</a:t>
                </a:r>
                <a:r>
                  <a:rPr lang="en-US" dirty="0" smtClean="0"/>
                  <a:t> = q)</a:t>
                </a:r>
              </a:p>
              <a:p>
                <a:r>
                  <a:rPr lang="en-US" dirty="0" smtClean="0"/>
                  <a:t>At what q is the maximum of the multiplicity function of the combined system?</a:t>
                </a:r>
              </a:p>
              <a:p>
                <a:r>
                  <a:rPr lang="en-US" dirty="0" smtClean="0"/>
                  <a:t>Show that the distribution is Gaussian	</a:t>
                </a:r>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𝑀𝐴𝑋</m:t>
                          </m:r>
                        </m:sub>
                      </m:sSub>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a:ea typeface="Cambria Math" panose="02040503050406030204" pitchFamily="18" charset="0"/>
                                    </a:rPr>
                                  </m:ctrlPr>
                                </m:dP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𝑞</m:t>
                                      </m:r>
                                    </m:den>
                                  </m:f>
                                </m:e>
                              </m:d>
                            </m:e>
                            <m:sup>
                              <m:r>
                                <a:rPr lang="en-US" b="0" i="1" smtClean="0">
                                  <a:latin typeface="Cambria Math" panose="02040503050406030204" pitchFamily="18" charset="0"/>
                                  <a:ea typeface="Cambria Math" panose="02040503050406030204" pitchFamily="18" charset="0"/>
                                </a:rPr>
                                <m:t>2</m:t>
                              </m:r>
                            </m:sup>
                          </m:sSup>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509" y="1639330"/>
                <a:ext cx="11335264" cy="4926227"/>
              </a:xfrm>
              <a:blipFill rotWithShape="0">
                <a:blip r:embed="rId2"/>
                <a:stretch>
                  <a:fillRect l="-968" t="-2104" r="-1075"/>
                </a:stretch>
              </a:blipFill>
            </p:spPr>
            <p:txBody>
              <a:bodyPr/>
              <a:lstStyle/>
              <a:p>
                <a:r>
                  <a:rPr lang="en-US">
                    <a:noFill/>
                  </a:rPr>
                  <a:t> </a:t>
                </a:r>
              </a:p>
            </p:txBody>
          </p:sp>
        </mc:Fallback>
      </mc:AlternateContent>
    </p:spTree>
    <p:extLst>
      <p:ext uri="{BB962C8B-B14F-4D97-AF65-F5344CB8AC3E}">
        <p14:creationId xmlns:p14="http://schemas.microsoft.com/office/powerpoint/2010/main" val="29192829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Multiplicity of an Ideal Gas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Multiplicity of a single atom in a box of volume V</a:t>
                </a:r>
              </a:p>
              <a:p>
                <a:pPr lvl="1"/>
                <a:r>
                  <a:rPr lang="en-US" dirty="0" smtClean="0"/>
                  <a:t>Two characteristics describe the state of an atom </a:t>
                </a:r>
                <a:r>
                  <a:rPr lang="en-US" dirty="0" smtClean="0">
                    <a:solidFill>
                      <a:srgbClr val="FF0000"/>
                    </a:solidFill>
                  </a:rPr>
                  <a:t>position</a:t>
                </a:r>
                <a:r>
                  <a:rPr lang="en-US" dirty="0" smtClean="0"/>
                  <a:t> and </a:t>
                </a:r>
                <a:r>
                  <a:rPr lang="en-US" dirty="0" smtClean="0">
                    <a:solidFill>
                      <a:srgbClr val="FF0000"/>
                    </a:solidFill>
                  </a:rPr>
                  <a:t>momentum</a:t>
                </a:r>
              </a:p>
              <a:p>
                <a:pPr lvl="1"/>
                <a:r>
                  <a:rPr lang="en-US" dirty="0" smtClean="0"/>
                  <a:t>Heisenberg Uncertainty  </a:t>
                </a:r>
                <a:r>
                  <a:rPr lang="en-US" dirty="0" err="1" smtClean="0">
                    <a:latin typeface="Symbol" pitchFamily="18" charset="2"/>
                  </a:rPr>
                  <a:t>D</a:t>
                </a:r>
                <a:r>
                  <a:rPr lang="en-US" dirty="0" err="1" smtClean="0"/>
                  <a:t>x</a:t>
                </a:r>
                <a:r>
                  <a:rPr lang="en-US" dirty="0" smtClean="0"/>
                  <a:t> </a:t>
                </a:r>
                <a:r>
                  <a:rPr lang="en-US" dirty="0" err="1" smtClean="0">
                    <a:latin typeface="Symbol" pitchFamily="18" charset="2"/>
                  </a:rPr>
                  <a:t>D</a:t>
                </a:r>
                <a:r>
                  <a:rPr lang="en-US" dirty="0" err="1" smtClean="0"/>
                  <a:t>p</a:t>
                </a:r>
                <a:r>
                  <a:rPr lang="en-US" dirty="0" smtClean="0"/>
                  <a:t> ~ h</a:t>
                </a:r>
              </a:p>
              <a:p>
                <a:r>
                  <a:rPr lang="en-US" dirty="0" smtClean="0"/>
                  <a:t>Multiplicity of 2 atoms in a box</a:t>
                </a:r>
              </a:p>
              <a:p>
                <a:pPr lvl="1"/>
                <a:r>
                  <a:rPr lang="en-US" dirty="0" smtClean="0"/>
                  <a:t>Indistinguishable particles and double counting</a:t>
                </a:r>
              </a:p>
              <a:p>
                <a:r>
                  <a:rPr lang="en-US" dirty="0" smtClean="0"/>
                  <a:t>Multiplicity of N atoms in a box</a:t>
                </a:r>
              </a:p>
              <a:p>
                <a:r>
                  <a:rPr lang="en-US" dirty="0" smtClean="0"/>
                  <a:t>Final result</a:t>
                </a:r>
              </a:p>
              <a:p>
                <a:pPr marL="0"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a:ea typeface="Cambria Math"/>
                            </a:rPr>
                          </m:ctrlPr>
                        </m:sSubPr>
                        <m:e>
                          <m:r>
                            <m:rPr>
                              <m:sty m:val="p"/>
                            </m:rPr>
                            <a:rPr lang="el-GR" i="1">
                              <a:latin typeface="Cambria Math"/>
                              <a:ea typeface="Cambria Math"/>
                            </a:rPr>
                            <m:t>Ω</m:t>
                          </m:r>
                        </m:e>
                        <m:sub>
                          <m:r>
                            <a:rPr lang="en-US" b="0" i="1" smtClean="0">
                              <a:latin typeface="Cambria Math"/>
                              <a:ea typeface="Cambria Math"/>
                            </a:rPr>
                            <m:t>𝑁</m:t>
                          </m:r>
                        </m:sub>
                      </m:sSub>
                      <m:r>
                        <a:rPr lang="en-US" b="0" i="1" smtClean="0">
                          <a:latin typeface="Cambria Math"/>
                          <a:ea typeface="Cambria Math"/>
                        </a:rPr>
                        <m:t>=</m:t>
                      </m:r>
                      <m:r>
                        <a:rPr lang="en-US" b="0" i="1" smtClean="0">
                          <a:latin typeface="Cambria Math"/>
                          <a:ea typeface="Cambria Math"/>
                        </a:rPr>
                        <m:t>𝑓</m:t>
                      </m:r>
                      <m:r>
                        <a:rPr lang="en-US" b="0" i="1" smtClean="0">
                          <a:latin typeface="Cambria Math"/>
                          <a:ea typeface="Cambria Math"/>
                        </a:rPr>
                        <m:t>(</m:t>
                      </m:r>
                      <m:r>
                        <a:rPr lang="en-US" b="0" i="1" smtClean="0">
                          <a:latin typeface="Cambria Math"/>
                          <a:ea typeface="Cambria Math"/>
                        </a:rPr>
                        <m:t>𝑁</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𝑉</m:t>
                          </m:r>
                        </m:e>
                        <m:sup>
                          <m:r>
                            <a:rPr lang="en-US" b="0" i="1" smtClean="0">
                              <a:latin typeface="Cambria Math"/>
                              <a:ea typeface="Cambria Math"/>
                            </a:rPr>
                            <m:t>𝑁</m:t>
                          </m:r>
                        </m:sup>
                      </m:sSup>
                      <m:sSup>
                        <m:sSupPr>
                          <m:ctrlPr>
                            <a:rPr lang="en-US" b="0" i="1" smtClean="0">
                              <a:latin typeface="Cambria Math"/>
                              <a:ea typeface="Cambria Math"/>
                            </a:rPr>
                          </m:ctrlPr>
                        </m:sSupPr>
                        <m:e>
                          <m:r>
                            <a:rPr lang="en-US" b="0" i="1" smtClean="0">
                              <a:latin typeface="Cambria Math"/>
                              <a:ea typeface="Cambria Math"/>
                            </a:rPr>
                            <m:t>𝑈</m:t>
                          </m:r>
                        </m:e>
                        <m:sup>
                          <m:f>
                            <m:fPr>
                              <m:ctrlPr>
                                <a:rPr lang="en-US" b="0" i="1" smtClean="0">
                                  <a:latin typeface="Cambria Math"/>
                                  <a:ea typeface="Cambria Math"/>
                                </a:rPr>
                              </m:ctrlPr>
                            </m:fPr>
                            <m:num>
                              <m:r>
                                <a:rPr lang="en-US" b="0" i="1" smtClean="0">
                                  <a:latin typeface="Cambria Math"/>
                                  <a:ea typeface="Cambria Math"/>
                                </a:rPr>
                                <m:t>3</m:t>
                              </m:r>
                              <m:r>
                                <a:rPr lang="en-US" b="0" i="1" smtClean="0">
                                  <a:latin typeface="Cambria Math"/>
                                  <a:ea typeface="Cambria Math"/>
                                </a:rPr>
                                <m:t>𝑁</m:t>
                              </m:r>
                            </m:num>
                            <m:den>
                              <m:r>
                                <a:rPr lang="en-US" b="0" i="1" smtClean="0">
                                  <a:latin typeface="Cambria Math"/>
                                  <a:ea typeface="Cambria Math"/>
                                </a:rPr>
                                <m:t>2</m:t>
                              </m:r>
                            </m:den>
                          </m:f>
                        </m:sup>
                      </m:sSup>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8542360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to an interacting gas	</a:t>
            </a:r>
            <a:endParaRPr lang="en-US" dirty="0"/>
          </a:p>
        </p:txBody>
      </p:sp>
      <p:sp>
        <p:nvSpPr>
          <p:cNvPr id="3" name="Content Placeholder 2"/>
          <p:cNvSpPr>
            <a:spLocks noGrp="1"/>
          </p:cNvSpPr>
          <p:nvPr>
            <p:ph idx="1"/>
          </p:nvPr>
        </p:nvSpPr>
        <p:spPr>
          <a:xfrm>
            <a:off x="617517" y="1825625"/>
            <a:ext cx="10736283" cy="4351338"/>
          </a:xfrm>
        </p:spPr>
        <p:txBody>
          <a:bodyPr/>
          <a:lstStyle/>
          <a:p>
            <a:r>
              <a:rPr lang="en-US" dirty="0" smtClean="0"/>
              <a:t>Two volumes of gas V</a:t>
            </a:r>
            <a:r>
              <a:rPr lang="en-US" baseline="-25000" dirty="0" smtClean="0"/>
              <a:t>A</a:t>
            </a:r>
            <a:r>
              <a:rPr lang="en-US" dirty="0" smtClean="0"/>
              <a:t> and V</a:t>
            </a:r>
            <a:r>
              <a:rPr lang="en-US" baseline="-25000" dirty="0" smtClean="0"/>
              <a:t>B</a:t>
            </a:r>
            <a:r>
              <a:rPr lang="en-US" dirty="0" smtClean="0"/>
              <a:t> each with N atoms</a:t>
            </a:r>
            <a:r>
              <a:rPr lang="en-US" dirty="0"/>
              <a:t> </a:t>
            </a:r>
            <a:r>
              <a:rPr lang="en-US" dirty="0" smtClean="0"/>
              <a:t>are in an isolated container separated by a thin membrane that can move. They contain a total internal energy U. They can interact  by exchanging energy (but not atoms) through the membrane. What is the equilibrium position of the membrane? What is the equilibrium internal energy of each gas?</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684" y="4088637"/>
            <a:ext cx="49911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3688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ideas from multiplicity</a:t>
            </a:r>
            <a:endParaRPr lang="en-US" dirty="0"/>
          </a:p>
        </p:txBody>
      </p:sp>
      <p:sp>
        <p:nvSpPr>
          <p:cNvPr id="3" name="Content Placeholder 2"/>
          <p:cNvSpPr>
            <a:spLocks noGrp="1"/>
          </p:cNvSpPr>
          <p:nvPr>
            <p:ph idx="1"/>
          </p:nvPr>
        </p:nvSpPr>
        <p:spPr/>
        <p:txBody>
          <a:bodyPr/>
          <a:lstStyle/>
          <a:p>
            <a:r>
              <a:rPr lang="en-US" dirty="0" smtClean="0"/>
              <a:t>The equilibrium state of any interacting system is in a narrow range close to the state in which the multiplicity </a:t>
            </a:r>
            <a:r>
              <a:rPr lang="en-US" dirty="0" err="1" smtClean="0">
                <a:latin typeface="Symbol" pitchFamily="18" charset="2"/>
              </a:rPr>
              <a:t>W</a:t>
            </a:r>
            <a:r>
              <a:rPr lang="en-US" baseline="-25000" dirty="0" err="1" smtClean="0"/>
              <a:t>total</a:t>
            </a:r>
            <a:r>
              <a:rPr lang="en-US" dirty="0" smtClean="0"/>
              <a:t> is a maximum.</a:t>
            </a:r>
          </a:p>
          <a:p>
            <a:r>
              <a:rPr lang="en-US" dirty="0" smtClean="0"/>
              <a:t>Any large system in equilibrium will be found in the </a:t>
            </a:r>
            <a:r>
              <a:rPr lang="en-US" dirty="0" err="1" smtClean="0"/>
              <a:t>macrostate</a:t>
            </a:r>
            <a:r>
              <a:rPr lang="en-US" dirty="0" smtClean="0"/>
              <a:t> with the greatest multiplicity. Large numbers means that the fluctuations from </a:t>
            </a:r>
            <a:r>
              <a:rPr lang="en-US" dirty="0" err="1" smtClean="0">
                <a:latin typeface="Symbol" pitchFamily="18" charset="2"/>
              </a:rPr>
              <a:t>W</a:t>
            </a:r>
            <a:r>
              <a:rPr lang="en-US" baseline="-25000" dirty="0" err="1" smtClean="0"/>
              <a:t>max</a:t>
            </a:r>
            <a:r>
              <a:rPr lang="en-US" dirty="0" smtClean="0"/>
              <a:t> are almost immeasurable.</a:t>
            </a:r>
          </a:p>
          <a:p>
            <a:r>
              <a:rPr lang="en-US" dirty="0" smtClean="0"/>
              <a:t>The statement “multiplicity tends to increase” is essentially a statement of the second law of thermodynamics </a:t>
            </a:r>
            <a:r>
              <a:rPr lang="en-US" dirty="0" smtClean="0">
                <a:latin typeface="Symbol" pitchFamily="18" charset="2"/>
              </a:rPr>
              <a:t>D</a:t>
            </a:r>
            <a:r>
              <a:rPr lang="en-US" dirty="0" smtClean="0"/>
              <a:t>S ≥ 0.</a:t>
            </a:r>
            <a:endParaRPr lang="en-US" dirty="0"/>
          </a:p>
        </p:txBody>
      </p:sp>
    </p:spTree>
    <p:extLst>
      <p:ext uri="{BB962C8B-B14F-4D97-AF65-F5344CB8AC3E}">
        <p14:creationId xmlns:p14="http://schemas.microsoft.com/office/powerpoint/2010/main" val="2985067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Relating </a:t>
            </a:r>
            <a:r>
              <a:rPr lang="en-US" dirty="0" smtClean="0">
                <a:latin typeface="Symbol" pitchFamily="18" charset="2"/>
              </a:rPr>
              <a:t>W</a:t>
            </a:r>
            <a:r>
              <a:rPr lang="en-US" dirty="0" smtClean="0"/>
              <a:t> to S: Definition of Entropy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Definition of Entropy</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sz="4800" i="1">
                          <a:latin typeface="Cambria Math"/>
                        </a:rPr>
                        <m:t>𝑆</m:t>
                      </m:r>
                      <m:r>
                        <a:rPr lang="en-US" sz="4800" i="1">
                          <a:latin typeface="Cambria Math"/>
                        </a:rPr>
                        <m:t>=</m:t>
                      </m:r>
                      <m:r>
                        <a:rPr lang="en-US" sz="4800" i="1">
                          <a:latin typeface="Cambria Math"/>
                        </a:rPr>
                        <m:t>𝑘</m:t>
                      </m:r>
                      <m:r>
                        <a:rPr lang="en-US" sz="4800" i="1">
                          <a:latin typeface="Cambria Math"/>
                        </a:rPr>
                        <m:t> </m:t>
                      </m:r>
                      <m:r>
                        <a:rPr lang="en-US" sz="4800" i="1">
                          <a:latin typeface="Cambria Math"/>
                        </a:rPr>
                        <m:t>𝑙𝑛</m:t>
                      </m:r>
                      <m:r>
                        <m:rPr>
                          <m:sty m:val="p"/>
                        </m:rPr>
                        <a:rPr lang="el-GR" sz="4800" i="1">
                          <a:latin typeface="Cambria Math"/>
                          <a:ea typeface="Cambria Math"/>
                        </a:rPr>
                        <m:t>Ω</m:t>
                      </m:r>
                    </m:oMath>
                  </m:oMathPara>
                </a14:m>
                <a:endParaRPr lang="en-US" sz="4800" dirty="0"/>
              </a:p>
              <a:p>
                <a:pPr marL="0" indent="0">
                  <a:buNone/>
                </a:pPr>
                <a:endParaRPr lang="en-US" dirty="0"/>
              </a:p>
              <a:p>
                <a:pPr marL="0" indent="0">
                  <a:buNone/>
                </a:pPr>
                <a:r>
                  <a:rPr lang="en-US" b="1" dirty="0"/>
                  <a:t>Advantages of Entropy Over Multiplicity</a:t>
                </a:r>
              </a:p>
              <a:p>
                <a:r>
                  <a:rPr lang="en-US" dirty="0" smtClean="0"/>
                  <a:t>entropy numbers are </a:t>
                </a:r>
                <a:r>
                  <a:rPr lang="en-US" dirty="0"/>
                  <a:t>much more manageable </a:t>
                </a:r>
                <a:r>
                  <a:rPr lang="en-US" dirty="0" smtClean="0"/>
                  <a:t>than multiplicities because of the natural log</a:t>
                </a:r>
                <a:endParaRPr lang="en-US" dirty="0"/>
              </a:p>
              <a:p>
                <a:r>
                  <a:rPr lang="en-US" dirty="0" smtClean="0"/>
                  <a:t>the </a:t>
                </a:r>
                <a:r>
                  <a:rPr lang="en-US" dirty="0"/>
                  <a:t>entropy of a combined system is the sum of the entropies of the components of the system, as opposed to the product </a:t>
                </a:r>
                <a:r>
                  <a:rPr lang="en-US" dirty="0" smtClean="0"/>
                  <a:t>which is the case with </a:t>
                </a:r>
                <a:r>
                  <a:rPr lang="en-US" dirty="0"/>
                  <a:t>multiplicities</a:t>
                </a:r>
              </a:p>
              <a:p>
                <a:endParaRPr lang="en-US" dirty="0"/>
              </a:p>
              <a:p>
                <a:endParaRPr lang="en-US" dirty="0" smtClean="0"/>
              </a:p>
              <a:p>
                <a:endParaRPr lang="en-US" dirty="0"/>
              </a:p>
              <a:p>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801"/>
                </a:stretch>
              </a:blipFill>
            </p:spPr>
            <p:txBody>
              <a:bodyPr/>
              <a:lstStyle/>
              <a:p>
                <a:r>
                  <a:rPr lang="en-US">
                    <a:noFill/>
                  </a:rPr>
                  <a:t> </a:t>
                </a:r>
              </a:p>
            </p:txBody>
          </p:sp>
        </mc:Fallback>
      </mc:AlternateContent>
    </p:spTree>
    <p:extLst>
      <p:ext uri="{BB962C8B-B14F-4D97-AF65-F5344CB8AC3E}">
        <p14:creationId xmlns:p14="http://schemas.microsoft.com/office/powerpoint/2010/main" val="42502414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Law in terms of Entropy</a:t>
            </a:r>
            <a:endParaRPr lang="en-US" dirty="0"/>
          </a:p>
        </p:txBody>
      </p:sp>
      <p:sp>
        <p:nvSpPr>
          <p:cNvPr id="3" name="Content Placeholder 2"/>
          <p:cNvSpPr>
            <a:spLocks noGrp="1"/>
          </p:cNvSpPr>
          <p:nvPr>
            <p:ph idx="1"/>
          </p:nvPr>
        </p:nvSpPr>
        <p:spPr/>
        <p:txBody>
          <a:bodyPr/>
          <a:lstStyle/>
          <a:p>
            <a:pPr marL="0" indent="0">
              <a:buNone/>
            </a:pPr>
            <a:r>
              <a:rPr lang="en-US" dirty="0" smtClean="0"/>
              <a:t>The Second Law of Thermodynamics in Terms of Entropy</a:t>
            </a:r>
          </a:p>
          <a:p>
            <a:pPr marL="0" indent="0">
              <a:buNone/>
            </a:pPr>
            <a:endParaRPr lang="en-US" i="1" dirty="0" smtClean="0"/>
          </a:p>
          <a:p>
            <a:pPr marL="0" indent="0">
              <a:buNone/>
            </a:pPr>
            <a:r>
              <a:rPr lang="en-US" i="1" dirty="0" smtClean="0"/>
              <a:t>Statement A: The entropy of a combined system always increases as it approaches thermodynamic equilibrium.</a:t>
            </a:r>
            <a:endParaRPr lang="en-US" dirty="0" smtClean="0"/>
          </a:p>
          <a:p>
            <a:pPr marL="0" indent="0">
              <a:buNone/>
            </a:pPr>
            <a:endParaRPr lang="en-US" i="1" dirty="0" smtClean="0"/>
          </a:p>
          <a:p>
            <a:pPr marL="0" indent="0">
              <a:buNone/>
            </a:pPr>
            <a:r>
              <a:rPr lang="en-US" i="1" dirty="0" smtClean="0"/>
              <a:t>Statement B: A system in thermodynamic equilibrium must be in a state of maximum entropy.</a:t>
            </a:r>
            <a:endParaRPr lang="en-US" dirty="0" smtClean="0"/>
          </a:p>
          <a:p>
            <a:pPr marL="0" indent="0">
              <a:buNone/>
            </a:pPr>
            <a:endParaRPr lang="en-US" dirty="0"/>
          </a:p>
        </p:txBody>
      </p:sp>
    </p:spTree>
    <p:extLst>
      <p:ext uri="{BB962C8B-B14F-4D97-AF65-F5344CB8AC3E}">
        <p14:creationId xmlns:p14="http://schemas.microsoft.com/office/powerpoint/2010/main" val="9574436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Consider the combination of three systems having the following multiplicities:</a:t>
                </a:r>
              </a:p>
              <a:p>
                <a:pPr marL="0" indent="0">
                  <a:buNone/>
                </a:pPr>
                <a:r>
                  <a:rPr lang="en-US" dirty="0" smtClean="0">
                    <a:ea typeface="Cambria Math"/>
                  </a:rPr>
                  <a:t>	</a:t>
                </a:r>
                <a14:m>
                  <m:oMath xmlns:m="http://schemas.openxmlformats.org/officeDocument/2006/math">
                    <m:r>
                      <m:rPr>
                        <m:sty m:val="p"/>
                      </m:rPr>
                      <a:rPr lang="el-GR" i="1" smtClean="0">
                        <a:latin typeface="Cambria Math"/>
                        <a:ea typeface="Cambria Math"/>
                      </a:rPr>
                      <m:t>Ω</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24</m:t>
                            </m:r>
                          </m:sup>
                        </m:sSup>
                      </m:sup>
                    </m:sSup>
                  </m:oMath>
                </a14:m>
                <a:r>
                  <a:rPr lang="en-US" dirty="0" smtClean="0">
                    <a:ea typeface="Cambria Math"/>
                  </a:rPr>
                  <a:t>		</a:t>
                </a:r>
                <a:r>
                  <a:rPr lang="el-GR" dirty="0" smtClean="0">
                    <a:ea typeface="Cambria Math"/>
                  </a:rPr>
                  <a:t> </a:t>
                </a:r>
                <a14:m>
                  <m:oMath xmlns:m="http://schemas.openxmlformats.org/officeDocument/2006/math">
                    <m:r>
                      <m:rPr>
                        <m:sty m:val="p"/>
                      </m:rPr>
                      <a:rPr lang="el-GR" i="1">
                        <a:latin typeface="Cambria Math"/>
                        <a:ea typeface="Cambria Math"/>
                      </a:rPr>
                      <m:t>Ω</m:t>
                    </m:r>
                    <m:r>
                      <a:rPr lang="en-US" i="1">
                        <a:latin typeface="Cambria Math"/>
                        <a:ea typeface="Cambria Math"/>
                      </a:rPr>
                      <m:t>=</m:t>
                    </m:r>
                    <m:sSup>
                      <m:sSupPr>
                        <m:ctrlPr>
                          <a:rPr lang="en-US" i="1">
                            <a:latin typeface="Cambria Math"/>
                            <a:ea typeface="Cambria Math"/>
                          </a:rPr>
                        </m:ctrlPr>
                      </m:sSupPr>
                      <m:e>
                        <m:r>
                          <a:rPr lang="en-US" b="0" i="1" smtClean="0">
                            <a:latin typeface="Cambria Math"/>
                            <a:ea typeface="Cambria Math"/>
                          </a:rPr>
                          <m:t>2 </m:t>
                        </m:r>
                        <m:r>
                          <a:rPr lang="en-US" b="0" i="1" smtClean="0">
                            <a:latin typeface="Cambria Math"/>
                            <a:ea typeface="Cambria Math"/>
                          </a:rPr>
                          <m:t>𝑥</m:t>
                        </m:r>
                        <m:r>
                          <a:rPr lang="en-US" b="0" i="1" smtClean="0">
                            <a:latin typeface="Cambria Math"/>
                            <a:ea typeface="Cambria Math"/>
                          </a:rPr>
                          <m:t> 10</m:t>
                        </m:r>
                      </m:e>
                      <m:sup>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24</m:t>
                            </m:r>
                          </m:sup>
                        </m:sSup>
                      </m:sup>
                    </m:sSup>
                  </m:oMath>
                </a14:m>
                <a:r>
                  <a:rPr lang="en-US" dirty="0" smtClean="0"/>
                  <a:t>	</a:t>
                </a:r>
                <a:r>
                  <a:rPr lang="el-GR" dirty="0">
                    <a:ea typeface="Cambria Math"/>
                  </a:rPr>
                  <a:t> </a:t>
                </a:r>
                <a14:m>
                  <m:oMath xmlns:m="http://schemas.openxmlformats.org/officeDocument/2006/math">
                    <m:r>
                      <m:rPr>
                        <m:sty m:val="p"/>
                      </m:rPr>
                      <a:rPr lang="el-GR" i="1">
                        <a:latin typeface="Cambria Math"/>
                        <a:ea typeface="Cambria Math"/>
                      </a:rPr>
                      <m:t>Ω</m:t>
                    </m:r>
                    <m:r>
                      <a:rPr lang="en-US" i="1">
                        <a:latin typeface="Cambria Math"/>
                        <a:ea typeface="Cambria Math"/>
                      </a:rPr>
                      <m:t>=</m:t>
                    </m:r>
                    <m:sSup>
                      <m:sSupPr>
                        <m:ctrlPr>
                          <a:rPr lang="en-US" i="1">
                            <a:latin typeface="Cambria Math"/>
                            <a:ea typeface="Cambria Math"/>
                          </a:rPr>
                        </m:ctrlPr>
                      </m:sSupPr>
                      <m:e>
                        <m:r>
                          <a:rPr lang="en-US" b="0" i="1" smtClean="0">
                            <a:latin typeface="Cambria Math"/>
                            <a:ea typeface="Cambria Math"/>
                          </a:rPr>
                          <m:t>3 </m:t>
                        </m:r>
                        <m:r>
                          <a:rPr lang="en-US" b="0" i="1" smtClean="0">
                            <a:latin typeface="Cambria Math"/>
                            <a:ea typeface="Cambria Math"/>
                          </a:rPr>
                          <m:t>𝑥</m:t>
                        </m:r>
                        <m:r>
                          <a:rPr lang="en-US" b="0" i="1" smtClean="0">
                            <a:latin typeface="Cambria Math"/>
                            <a:ea typeface="Cambria Math"/>
                          </a:rPr>
                          <m:t> 10</m:t>
                        </m:r>
                      </m:e>
                      <m:sup>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24</m:t>
                            </m:r>
                          </m:sup>
                        </m:sSup>
                      </m:sup>
                    </m:sSup>
                  </m:oMath>
                </a14:m>
                <a:endParaRPr lang="en-US" dirty="0"/>
              </a:p>
              <a:p>
                <a:pPr marL="0" indent="0">
                  <a:buNone/>
                </a:pPr>
                <a:r>
                  <a:rPr lang="en-US" dirty="0"/>
                  <a:t>(a) What is the total multiplicity of the combined system?</a:t>
                </a:r>
              </a:p>
              <a:p>
                <a:pPr marL="0" indent="0">
                  <a:buNone/>
                </a:pPr>
                <a:r>
                  <a:rPr lang="en-US" dirty="0"/>
                  <a:t>(b) What are the entropies of the three systems before the combination?</a:t>
                </a:r>
              </a:p>
              <a:p>
                <a:pPr marL="0" indent="0">
                  <a:buNone/>
                </a:pPr>
                <a:r>
                  <a:rPr lang="en-US" dirty="0"/>
                  <a:t>(c) What is the entropy of the combined system?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3987811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in two and three dimensions</a:t>
            </a:r>
            <a:endParaRPr lang="en-US" dirty="0"/>
          </a:p>
        </p:txBody>
      </p:sp>
      <p:sp>
        <p:nvSpPr>
          <p:cNvPr id="3" name="Content Placeholder 2"/>
          <p:cNvSpPr>
            <a:spLocks noGrp="1"/>
          </p:cNvSpPr>
          <p:nvPr>
            <p:ph idx="1"/>
          </p:nvPr>
        </p:nvSpPr>
        <p:spPr/>
        <p:txBody>
          <a:bodyPr/>
          <a:lstStyle/>
          <a:p>
            <a:r>
              <a:rPr lang="en-US" dirty="0"/>
              <a:t>Derive the relation </a:t>
            </a:r>
            <a:r>
              <a:rPr lang="en-US" b="1" dirty="0">
                <a:latin typeface="Symbol" panose="05050102010706020507" pitchFamily="18" charset="2"/>
              </a:rPr>
              <a:t>D</a:t>
            </a:r>
            <a:r>
              <a:rPr lang="en-US" b="1" dirty="0"/>
              <a:t>A = 2</a:t>
            </a:r>
            <a:r>
              <a:rPr lang="en-US" b="1" dirty="0">
                <a:latin typeface="Symbol" panose="05050102010706020507" pitchFamily="18" charset="2"/>
              </a:rPr>
              <a:t>a</a:t>
            </a:r>
            <a:r>
              <a:rPr lang="en-US" b="1" dirty="0"/>
              <a:t>A</a:t>
            </a:r>
            <a:r>
              <a:rPr lang="en-US" b="1" dirty="0">
                <a:latin typeface="Symbol" panose="05050102010706020507" pitchFamily="18" charset="2"/>
              </a:rPr>
              <a:t>D</a:t>
            </a:r>
            <a:r>
              <a:rPr lang="en-US" b="1" dirty="0"/>
              <a:t>T</a:t>
            </a:r>
            <a:r>
              <a:rPr lang="en-US" dirty="0"/>
              <a:t> for an isotropic plate of length L and width W having a coefficient of linear expansion </a:t>
            </a:r>
            <a:r>
              <a:rPr lang="en-US" b="1" dirty="0">
                <a:latin typeface="Symbol" panose="05050102010706020507" pitchFamily="18" charset="2"/>
              </a:rPr>
              <a:t>a</a:t>
            </a:r>
            <a:r>
              <a:rPr lang="en-US" dirty="0" smtClean="0"/>
              <a:t>.</a:t>
            </a:r>
          </a:p>
          <a:p>
            <a:r>
              <a:rPr lang="en-US" dirty="0"/>
              <a:t>Derive the relation </a:t>
            </a:r>
            <a:r>
              <a:rPr lang="en-US" b="1" dirty="0" smtClean="0">
                <a:latin typeface="Symbol" panose="05050102010706020507" pitchFamily="18" charset="2"/>
              </a:rPr>
              <a:t>D</a:t>
            </a:r>
            <a:r>
              <a:rPr lang="en-US" b="1" dirty="0" smtClean="0"/>
              <a:t>V </a:t>
            </a:r>
            <a:r>
              <a:rPr lang="en-US" b="1" dirty="0"/>
              <a:t>= </a:t>
            </a:r>
            <a:r>
              <a:rPr lang="en-US" b="1" dirty="0" smtClean="0"/>
              <a:t>3</a:t>
            </a:r>
            <a:r>
              <a:rPr lang="en-US" b="1" dirty="0" smtClean="0">
                <a:latin typeface="Symbol" panose="05050102010706020507" pitchFamily="18" charset="2"/>
              </a:rPr>
              <a:t>a</a:t>
            </a:r>
            <a:r>
              <a:rPr lang="en-US" b="1" dirty="0" smtClean="0"/>
              <a:t>V</a:t>
            </a:r>
            <a:r>
              <a:rPr lang="en-US" b="1" dirty="0" smtClean="0">
                <a:latin typeface="Symbol" panose="05050102010706020507" pitchFamily="18" charset="2"/>
              </a:rPr>
              <a:t>D</a:t>
            </a:r>
            <a:r>
              <a:rPr lang="en-US" b="1" dirty="0" smtClean="0"/>
              <a:t>T</a:t>
            </a:r>
            <a:r>
              <a:rPr lang="en-US" dirty="0" smtClean="0"/>
              <a:t> </a:t>
            </a:r>
            <a:r>
              <a:rPr lang="en-US" dirty="0"/>
              <a:t>for an isotropic plate of length L and width W </a:t>
            </a:r>
            <a:r>
              <a:rPr lang="en-US" dirty="0" smtClean="0"/>
              <a:t>and height H having </a:t>
            </a:r>
            <a:r>
              <a:rPr lang="en-US" dirty="0"/>
              <a:t>a coefficient of linear expansion </a:t>
            </a:r>
            <a:r>
              <a:rPr lang="en-US" b="1" dirty="0">
                <a:latin typeface="Symbol" panose="05050102010706020507" pitchFamily="18" charset="2"/>
              </a:rPr>
              <a:t>a</a:t>
            </a:r>
            <a:r>
              <a:rPr lang="en-US" dirty="0" smtClean="0"/>
              <a:t>. This relation is more conventionally written </a:t>
            </a:r>
            <a:r>
              <a:rPr lang="en-US" b="1" dirty="0">
                <a:latin typeface="Symbol" panose="05050102010706020507" pitchFamily="18" charset="2"/>
              </a:rPr>
              <a:t>D</a:t>
            </a:r>
            <a:r>
              <a:rPr lang="en-US" b="1" dirty="0"/>
              <a:t>V = </a:t>
            </a:r>
            <a:r>
              <a:rPr lang="en-US" b="1" dirty="0" err="1" smtClean="0">
                <a:latin typeface="Symbol" panose="05050102010706020507" pitchFamily="18" charset="2"/>
              </a:rPr>
              <a:t>b</a:t>
            </a:r>
            <a:r>
              <a:rPr lang="en-US" b="1" dirty="0" err="1" smtClean="0"/>
              <a:t>V</a:t>
            </a:r>
            <a:r>
              <a:rPr lang="en-US" b="1" dirty="0" err="1" smtClean="0">
                <a:latin typeface="Symbol" panose="05050102010706020507" pitchFamily="18" charset="2"/>
              </a:rPr>
              <a:t>D</a:t>
            </a:r>
            <a:r>
              <a:rPr lang="en-US" b="1" dirty="0" err="1" smtClean="0"/>
              <a:t>T</a:t>
            </a:r>
            <a:r>
              <a:rPr lang="en-US" dirty="0" smtClean="0"/>
              <a:t> where </a:t>
            </a:r>
            <a:r>
              <a:rPr lang="en-US" dirty="0" smtClean="0">
                <a:latin typeface="Symbol" panose="05050102010706020507" pitchFamily="18" charset="2"/>
              </a:rPr>
              <a:t>b</a:t>
            </a:r>
            <a:r>
              <a:rPr lang="en-US" dirty="0" smtClean="0"/>
              <a:t> is the coefficient of volume expansion. </a:t>
            </a:r>
            <a:endParaRPr lang="en-US" dirty="0"/>
          </a:p>
          <a:p>
            <a:endParaRPr lang="en-US" dirty="0"/>
          </a:p>
        </p:txBody>
      </p:sp>
    </p:spTree>
    <p:extLst>
      <p:ext uri="{BB962C8B-B14F-4D97-AF65-F5344CB8AC3E}">
        <p14:creationId xmlns:p14="http://schemas.microsoft.com/office/powerpoint/2010/main" val="6977518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838200" y="1861251"/>
            <a:ext cx="10515600" cy="4351338"/>
          </a:xfrm>
        </p:spPr>
        <p:txBody>
          <a:bodyPr/>
          <a:lstStyle/>
          <a:p>
            <a:r>
              <a:rPr lang="en-US" dirty="0" smtClean="0"/>
              <a:t>Apply the entropy formula to an Einstein solid with N oscillators and q&gt;&gt;N energy quanta.</a:t>
            </a:r>
          </a:p>
          <a:p>
            <a:r>
              <a:rPr lang="en-US" dirty="0" smtClean="0"/>
              <a:t>Calculate S for the case N=10</a:t>
            </a:r>
            <a:r>
              <a:rPr lang="en-US" baseline="30000" dirty="0" smtClean="0"/>
              <a:t>23</a:t>
            </a:r>
            <a:r>
              <a:rPr lang="en-US" dirty="0" smtClean="0"/>
              <a:t> q=10</a:t>
            </a:r>
            <a:r>
              <a:rPr lang="en-US" baseline="30000" dirty="0" smtClean="0"/>
              <a:t>25</a:t>
            </a:r>
            <a:r>
              <a:rPr lang="en-US" dirty="0" smtClean="0"/>
              <a:t>.</a:t>
            </a:r>
            <a:endParaRPr lang="en-US" dirty="0"/>
          </a:p>
        </p:txBody>
      </p:sp>
    </p:spTree>
    <p:extLst>
      <p:ext uri="{BB962C8B-B14F-4D97-AF65-F5344CB8AC3E}">
        <p14:creationId xmlns:p14="http://schemas.microsoft.com/office/powerpoint/2010/main" val="3755013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Sackur-Tetrode</a:t>
            </a:r>
            <a:r>
              <a:rPr lang="en-US" dirty="0" smtClean="0"/>
              <a:t> Equation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973652"/>
                <a:ext cx="10515600" cy="4351338"/>
              </a:xfrm>
            </p:spPr>
            <p:txBody>
              <a:bodyPr/>
              <a:lstStyle/>
              <a:p>
                <a:r>
                  <a:rPr lang="en-US" dirty="0" err="1"/>
                  <a:t>Sackur-Tetrode</a:t>
                </a:r>
                <a:r>
                  <a:rPr lang="en-US" dirty="0" smtClean="0"/>
                  <a:t> equation</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𝑁𝑘</m:t>
                      </m:r>
                      <m:d>
                        <m:dPr>
                          <m:begChr m:val="["/>
                          <m:endChr m:val="]"/>
                          <m:ctrlPr>
                            <a:rPr lang="en-US" b="0" i="1" smtClean="0">
                              <a:latin typeface="Cambria Math"/>
                            </a:rPr>
                          </m:ctrlPr>
                        </m:dPr>
                        <m:e>
                          <m:func>
                            <m:funcPr>
                              <m:ctrlPr>
                                <a:rPr lang="en-US" i="1">
                                  <a:latin typeface="Cambria Math"/>
                                </a:rPr>
                              </m:ctrlPr>
                            </m:funcPr>
                            <m:fName>
                              <m:r>
                                <m:rPr>
                                  <m:sty m:val="p"/>
                                </m:rPr>
                                <a:rPr lang="en-US">
                                  <a:latin typeface="Cambria Math" panose="02040503050406030204" pitchFamily="18" charset="0"/>
                                </a:rPr>
                                <m:t>ln</m:t>
                              </m:r>
                            </m:fName>
                            <m:e>
                              <m:d>
                                <m:dPr>
                                  <m:ctrlPr>
                                    <a:rPr lang="en-US" i="1">
                                      <a:latin typeface="Cambria Math"/>
                                    </a:rPr>
                                  </m:ctrlPr>
                                </m:dPr>
                                <m:e>
                                  <m:f>
                                    <m:fPr>
                                      <m:ctrlPr>
                                        <a:rPr lang="en-US" i="1">
                                          <a:latin typeface="Cambria Math"/>
                                        </a:rPr>
                                      </m:ctrlPr>
                                    </m:fPr>
                                    <m:num>
                                      <m:r>
                                        <a:rPr lang="en-US" i="1">
                                          <a:latin typeface="Cambria Math" panose="02040503050406030204" pitchFamily="18" charset="0"/>
                                        </a:rPr>
                                        <m:t>𝑉</m:t>
                                      </m:r>
                                    </m:num>
                                    <m:den>
                                      <m:r>
                                        <a:rPr lang="en-US" i="1">
                                          <a:latin typeface="Cambria Math" panose="02040503050406030204" pitchFamily="18" charset="0"/>
                                        </a:rPr>
                                        <m:t>𝑁</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𝑚𝑈</m:t>
                                              </m:r>
                                            </m:num>
                                            <m:den>
                                              <m:r>
                                                <a:rPr lang="en-US" i="1">
                                                  <a:latin typeface="Cambria Math" panose="02040503050406030204" pitchFamily="18" charset="0"/>
                                                </a:rPr>
                                                <m:t>3</m:t>
                                              </m:r>
                                              <m:r>
                                                <a:rPr lang="en-US" i="1">
                                                  <a:latin typeface="Cambria Math" panose="02040503050406030204" pitchFamily="18" charset="0"/>
                                                </a:rPr>
                                                <m:t>𝑁</m:t>
                                              </m:r>
                                              <m:sSup>
                                                <m:sSupPr>
                                                  <m:ctrlPr>
                                                    <a:rPr lang="en-US" i="1">
                                                      <a:latin typeface="Cambria Math"/>
                                                    </a:rPr>
                                                  </m:ctrlPr>
                                                </m:sSupPr>
                                                <m:e>
                                                  <m:r>
                                                    <a:rPr lang="en-US" i="1">
                                                      <a:latin typeface="Cambria Math" panose="02040503050406030204" pitchFamily="18" charset="0"/>
                                                    </a:rPr>
                                                    <m:t>h</m:t>
                                                  </m:r>
                                                </m:e>
                                                <m:sup>
                                                  <m:r>
                                                    <a:rPr lang="en-US" i="1">
                                                      <a:latin typeface="Cambria Math" panose="02040503050406030204" pitchFamily="18" charset="0"/>
                                                    </a:rPr>
                                                    <m:t>2</m:t>
                                                  </m:r>
                                                </m:sup>
                                              </m:sSup>
                                            </m:den>
                                          </m:f>
                                        </m:e>
                                      </m:d>
                                    </m:e>
                                    <m:sup>
                                      <m:f>
                                        <m:fPr>
                                          <m:ctrlPr>
                                            <a:rPr lang="en-US" i="1">
                                              <a:latin typeface="Cambria Math"/>
                                            </a:rPr>
                                          </m:ctrlPr>
                                        </m:fPr>
                                        <m:num>
                                          <m:r>
                                            <a:rPr lang="en-US" i="1">
                                              <a:latin typeface="Cambria Math" panose="02040503050406030204" pitchFamily="18" charset="0"/>
                                            </a:rPr>
                                            <m:t>3</m:t>
                                          </m:r>
                                        </m:num>
                                        <m:den>
                                          <m:r>
                                            <a:rPr lang="en-US" i="1">
                                              <a:latin typeface="Cambria Math" panose="02040503050406030204" pitchFamily="18" charset="0"/>
                                            </a:rPr>
                                            <m:t>2</m:t>
                                          </m:r>
                                        </m:den>
                                      </m:f>
                                    </m:sup>
                                  </m:sSup>
                                </m:e>
                              </m:d>
                            </m:e>
                          </m:func>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e>
                      </m:d>
                    </m:oMath>
                  </m:oMathPara>
                </a14:m>
                <a:endParaRPr lang="en-US" dirty="0" smtClean="0"/>
              </a:p>
              <a:p>
                <a:endParaRPr lang="en-US" dirty="0" smtClean="0"/>
              </a:p>
              <a:p>
                <a:r>
                  <a:rPr lang="en-US" dirty="0" smtClean="0"/>
                  <a:t>Apply to the free expansion of a gas. </a:t>
                </a:r>
              </a:p>
              <a:p>
                <a:r>
                  <a:rPr lang="en-US" dirty="0" smtClean="0"/>
                  <a:t>Does it match what we calculated before using the regular thermodynamics definition of entropy?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973652"/>
                <a:ext cx="10515600" cy="4351338"/>
              </a:xfrm>
              <a:blipFill rotWithShape="0">
                <a:blip r:embed="rId2"/>
                <a:stretch>
                  <a:fillRect l="-1043" t="-238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85" y="82161"/>
            <a:ext cx="4322070" cy="2661039"/>
          </a:xfrm>
          <a:prstGeom prst="rect">
            <a:avLst/>
          </a:prstGeom>
        </p:spPr>
      </p:pic>
    </p:spTree>
    <p:extLst>
      <p:ext uri="{BB962C8B-B14F-4D97-AF65-F5344CB8AC3E}">
        <p14:creationId xmlns:p14="http://schemas.microsoft.com/office/powerpoint/2010/main" val="20771538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of mixing</a:t>
            </a:r>
            <a:endParaRPr lang="en-US" dirty="0"/>
          </a:p>
        </p:txBody>
      </p:sp>
      <p:sp>
        <p:nvSpPr>
          <p:cNvPr id="3" name="Content Placeholder 2"/>
          <p:cNvSpPr>
            <a:spLocks noGrp="1"/>
          </p:cNvSpPr>
          <p:nvPr>
            <p:ph idx="1"/>
          </p:nvPr>
        </p:nvSpPr>
        <p:spPr>
          <a:xfrm>
            <a:off x="838200" y="1924479"/>
            <a:ext cx="10515600" cy="4351338"/>
          </a:xfrm>
        </p:spPr>
        <p:txBody>
          <a:bodyPr/>
          <a:lstStyle/>
          <a:p>
            <a:r>
              <a:rPr lang="en-US" dirty="0" smtClean="0"/>
              <a:t>Compare the change in entropy caused by allowing 2 </a:t>
            </a:r>
            <a:r>
              <a:rPr lang="en-US" b="1" dirty="0" smtClean="0"/>
              <a:t>different</a:t>
            </a:r>
            <a:r>
              <a:rPr lang="en-US" dirty="0" smtClean="0"/>
              <a:t> gases A and B with equal energy, initial volume, and number of particles to mix by removing a partition separating them. Each gas mixes so that it occupies twice its original volume. What is the change in entropy? This increase is the </a:t>
            </a:r>
            <a:r>
              <a:rPr lang="en-US" b="1" dirty="0" smtClean="0"/>
              <a:t>entropy of mixing</a:t>
            </a:r>
            <a:r>
              <a:rPr lang="en-US" dirty="0" smtClean="0"/>
              <a:t>.</a:t>
            </a:r>
          </a:p>
          <a:p>
            <a:r>
              <a:rPr lang="en-US" dirty="0" smtClean="0"/>
              <a:t>Is the entropy change the same if the two gases are the same? </a:t>
            </a:r>
          </a:p>
        </p:txBody>
      </p:sp>
      <p:pic>
        <p:nvPicPr>
          <p:cNvPr id="1026" name="Picture 2" descr="http://ep.yimg.com/ca/I/yhst-60311661257484_2280_41841168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12074">
            <a:off x="9973900" y="4482776"/>
            <a:ext cx="1913172" cy="1913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666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Distinguishable and indistinguishable particles</a:t>
            </a:r>
            <a:endParaRPr lang="en-US" dirty="0"/>
          </a:p>
        </p:txBody>
      </p:sp>
      <p:sp>
        <p:nvSpPr>
          <p:cNvPr id="3" name="Content Placeholder 2"/>
          <p:cNvSpPr>
            <a:spLocks noGrp="1"/>
          </p:cNvSpPr>
          <p:nvPr>
            <p:ph idx="1"/>
          </p:nvPr>
        </p:nvSpPr>
        <p:spPr/>
        <p:txBody>
          <a:bodyPr/>
          <a:lstStyle/>
          <a:p>
            <a:r>
              <a:rPr lang="en-US" dirty="0"/>
              <a:t>Now consider a volume V with a mole of He. If I add a mole of </a:t>
            </a:r>
            <a:r>
              <a:rPr lang="en-US" dirty="0" err="1"/>
              <a:t>Ar</a:t>
            </a:r>
            <a:r>
              <a:rPr lang="en-US" dirty="0"/>
              <a:t> what is the entropy change? </a:t>
            </a:r>
            <a:endParaRPr lang="en-US" dirty="0" smtClean="0"/>
          </a:p>
          <a:p>
            <a:r>
              <a:rPr lang="en-US" dirty="0" smtClean="0"/>
              <a:t>If instead I add another mole of He. What is the change in entropy?</a:t>
            </a:r>
          </a:p>
          <a:p>
            <a:endParaRPr lang="en-US" dirty="0"/>
          </a:p>
        </p:txBody>
      </p:sp>
    </p:spTree>
    <p:extLst>
      <p:ext uri="{BB962C8B-B14F-4D97-AF65-F5344CB8AC3E}">
        <p14:creationId xmlns:p14="http://schemas.microsoft.com/office/powerpoint/2010/main" val="29378495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Reversible versus Irreversible (again)</a:t>
            </a:r>
            <a:endParaRPr lang="en-US" dirty="0"/>
          </a:p>
        </p:txBody>
      </p:sp>
      <p:sp>
        <p:nvSpPr>
          <p:cNvPr id="3" name="Content Placeholder 2"/>
          <p:cNvSpPr>
            <a:spLocks noGrp="1"/>
          </p:cNvSpPr>
          <p:nvPr>
            <p:ph idx="1"/>
          </p:nvPr>
        </p:nvSpPr>
        <p:spPr/>
        <p:txBody>
          <a:bodyPr/>
          <a:lstStyle/>
          <a:p>
            <a:r>
              <a:rPr lang="en-US" dirty="0" smtClean="0">
                <a:solidFill>
                  <a:srgbClr val="FF0000"/>
                </a:solidFill>
              </a:rPr>
              <a:t>Any process that increases entropy must be irreversible</a:t>
            </a:r>
            <a:r>
              <a:rPr lang="en-US" dirty="0" smtClean="0"/>
              <a:t>.</a:t>
            </a:r>
          </a:p>
          <a:p>
            <a:r>
              <a:rPr lang="en-US" dirty="0" smtClean="0"/>
              <a:t>Sudden compressions are irreversible—they increase the multiplicity.</a:t>
            </a:r>
          </a:p>
          <a:p>
            <a:r>
              <a:rPr lang="en-US" dirty="0" smtClean="0"/>
              <a:t>Heat flow is generally irreversible. Reversible only for 2 objects very close in temperature.</a:t>
            </a:r>
          </a:p>
          <a:p>
            <a:r>
              <a:rPr lang="en-US" dirty="0" smtClean="0"/>
              <a:t>Heat flow in the context of interacting Einstein solids—temperature, energy density, and probability.</a:t>
            </a:r>
          </a:p>
          <a:p>
            <a:r>
              <a:rPr lang="en-US" dirty="0" smtClean="0"/>
              <a:t>Heat death of the universe and the flow of time…</a:t>
            </a:r>
          </a:p>
          <a:p>
            <a:r>
              <a:rPr lang="en-US" dirty="0" smtClean="0"/>
              <a:t>Entropy at the beginning of time was very low—how?</a:t>
            </a:r>
            <a:endParaRPr lang="en-US" dirty="0"/>
          </a:p>
        </p:txBody>
      </p:sp>
    </p:spTree>
    <p:extLst>
      <p:ext uri="{BB962C8B-B14F-4D97-AF65-F5344CB8AC3E}">
        <p14:creationId xmlns:p14="http://schemas.microsoft.com/office/powerpoint/2010/main" val="28537920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and Temperature</a:t>
            </a:r>
            <a:endParaRPr lang="en-US" dirty="0"/>
          </a:p>
        </p:txBody>
      </p:sp>
      <p:sp>
        <p:nvSpPr>
          <p:cNvPr id="3" name="TextBox 2"/>
          <p:cNvSpPr txBox="1"/>
          <p:nvPr/>
        </p:nvSpPr>
        <p:spPr>
          <a:xfrm>
            <a:off x="831272" y="1864427"/>
            <a:ext cx="10485911" cy="3970318"/>
          </a:xfrm>
          <a:prstGeom prst="rect">
            <a:avLst/>
          </a:prstGeom>
          <a:noFill/>
        </p:spPr>
        <p:txBody>
          <a:bodyPr wrap="square" rtlCol="0">
            <a:spAutoFit/>
          </a:bodyPr>
          <a:lstStyle/>
          <a:p>
            <a:pPr marL="285750" indent="-285750">
              <a:buFont typeface="Arial" pitchFamily="34" charset="0"/>
              <a:buChar char="•"/>
            </a:pPr>
            <a:r>
              <a:rPr lang="en-US" sz="2800" dirty="0" smtClean="0"/>
              <a:t>Our aim is to define temperature in terms of entropy.</a:t>
            </a:r>
          </a:p>
          <a:p>
            <a:pPr marL="285750" indent="-285750">
              <a:buFont typeface="Arial" pitchFamily="34" charset="0"/>
              <a:buChar char="•"/>
            </a:pPr>
            <a:r>
              <a:rPr lang="en-US" sz="2800" dirty="0" smtClean="0"/>
              <a:t>Consider two definitions of thermal equilibrium:</a:t>
            </a:r>
          </a:p>
          <a:p>
            <a:pPr marL="742950" lvl="1" indent="-285750">
              <a:buFont typeface="Arial" pitchFamily="34" charset="0"/>
              <a:buChar char="•"/>
            </a:pPr>
            <a:r>
              <a:rPr lang="en-US" sz="2800" dirty="0" smtClean="0"/>
              <a:t>Thermal equilibrium between two systems is when their combined total entropy has reached its maximum value. (Second Law of Thermodynamics)</a:t>
            </a:r>
          </a:p>
          <a:p>
            <a:pPr marL="742950" lvl="1" indent="-285750">
              <a:buFont typeface="Arial" pitchFamily="34" charset="0"/>
              <a:buChar char="•"/>
            </a:pPr>
            <a:r>
              <a:rPr lang="en-US" sz="2800" dirty="0" smtClean="0"/>
              <a:t>Thermal equilibrium between two objects means that their temperatures are the same.</a:t>
            </a:r>
          </a:p>
          <a:p>
            <a:pPr marL="285750" indent="-285750">
              <a:buFont typeface="Arial" pitchFamily="34" charset="0"/>
              <a:buChar char="•"/>
            </a:pPr>
            <a:r>
              <a:rPr lang="en-US" sz="2800" dirty="0" smtClean="0"/>
              <a:t>Use the example of an Einstein solid with 300 oscillators in A and 200 in B sharing 100 quanta of energy. (N</a:t>
            </a:r>
            <a:r>
              <a:rPr lang="en-US" sz="2800" baseline="-25000" dirty="0" smtClean="0"/>
              <a:t>A</a:t>
            </a:r>
            <a:r>
              <a:rPr lang="en-US" sz="2800" dirty="0" smtClean="0"/>
              <a:t>=300, N</a:t>
            </a:r>
            <a:r>
              <a:rPr lang="en-US" sz="2800" baseline="-25000" dirty="0" smtClean="0"/>
              <a:t>B</a:t>
            </a:r>
            <a:r>
              <a:rPr lang="en-US" sz="2800" dirty="0" smtClean="0"/>
              <a:t>=200, </a:t>
            </a:r>
            <a:r>
              <a:rPr lang="en-US" sz="2800" dirty="0" err="1" smtClean="0"/>
              <a:t>q</a:t>
            </a:r>
            <a:r>
              <a:rPr lang="en-US" sz="2800" baseline="-25000" dirty="0" err="1" smtClean="0"/>
              <a:t>total</a:t>
            </a:r>
            <a:r>
              <a:rPr lang="en-US" sz="2800" dirty="0" smtClean="0"/>
              <a:t>=100).</a:t>
            </a:r>
            <a:endParaRPr lang="en-US" sz="2800" dirty="0"/>
          </a:p>
        </p:txBody>
      </p:sp>
    </p:spTree>
    <p:extLst>
      <p:ext uri="{BB962C8B-B14F-4D97-AF65-F5344CB8AC3E}">
        <p14:creationId xmlns:p14="http://schemas.microsoft.com/office/powerpoint/2010/main" val="15041886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996" y="0"/>
            <a:ext cx="8700204" cy="6858000"/>
          </a:xfrm>
        </p:spPr>
      </p:pic>
    </p:spTree>
    <p:extLst>
      <p:ext uri="{BB962C8B-B14F-4D97-AF65-F5344CB8AC3E}">
        <p14:creationId xmlns:p14="http://schemas.microsoft.com/office/powerpoint/2010/main" val="11217840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and temperature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Looking at the equilibrium conditions of an interacting system leads to the definition of temperature in terms of entropy (at least with N and V held constant).</a:t>
                </a:r>
              </a:p>
              <a:p>
                <a:r>
                  <a:rPr lang="en-US" dirty="0" smtClean="0"/>
                  <a:t>Why 1/T?  Look at units and slope meaning.</a:t>
                </a:r>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𝑇</m:t>
                          </m:r>
                        </m:den>
                      </m:f>
                      <m:r>
                        <a:rPr lang="en-US" b="0" i="1" smtClean="0">
                          <a:latin typeface="Cambria Math"/>
                        </a:rPr>
                        <m:t>=</m:t>
                      </m:r>
                      <m:sSub>
                        <m:sSubPr>
                          <m:ctrlPr>
                            <a:rPr lang="en-US" b="0" i="1" smtClean="0">
                              <a:latin typeface="Cambria Math"/>
                            </a:rPr>
                          </m:ctrlPr>
                        </m:sSubPr>
                        <m:e>
                          <m:d>
                            <m:dPr>
                              <m:ctrlPr>
                                <a:rPr lang="en-US" i="1">
                                  <a:latin typeface="Cambria Math"/>
                                </a:rPr>
                              </m:ctrlPr>
                            </m:dPr>
                            <m:e>
                              <m:f>
                                <m:fPr>
                                  <m:ctrlPr>
                                    <a:rPr lang="en-US" i="1">
                                      <a:latin typeface="Cambria Math"/>
                                    </a:rPr>
                                  </m:ctrlPr>
                                </m:fPr>
                                <m:num>
                                  <m:r>
                                    <a:rPr lang="en-US" i="1">
                                      <a:latin typeface="Cambria Math"/>
                                      <a:ea typeface="Cambria Math"/>
                                    </a:rPr>
                                    <m:t>𝜕</m:t>
                                  </m:r>
                                  <m:r>
                                    <a:rPr lang="en-US" i="1">
                                      <a:latin typeface="Cambria Math"/>
                                      <a:ea typeface="Cambria Math"/>
                                    </a:rPr>
                                    <m:t>𝑆</m:t>
                                  </m:r>
                                </m:num>
                                <m:den>
                                  <m:r>
                                    <a:rPr lang="en-US" i="1">
                                      <a:latin typeface="Cambria Math"/>
                                      <a:ea typeface="Cambria Math"/>
                                    </a:rPr>
                                    <m:t>𝜕</m:t>
                                  </m:r>
                                  <m:r>
                                    <a:rPr lang="en-US" i="1">
                                      <a:latin typeface="Cambria Math"/>
                                      <a:ea typeface="Cambria Math"/>
                                    </a:rPr>
                                    <m:t>𝑈</m:t>
                                  </m:r>
                                </m:den>
                              </m:f>
                            </m:e>
                          </m:d>
                        </m:e>
                        <m:sub>
                          <m:r>
                            <a:rPr lang="en-US" b="0" i="1" smtClean="0">
                              <a:latin typeface="Cambria Math"/>
                            </a:rPr>
                            <m:t>𝑁</m:t>
                          </m:r>
                          <m:r>
                            <a:rPr lang="en-US" b="0" i="1" smtClean="0">
                              <a:latin typeface="Cambria Math"/>
                            </a:rPr>
                            <m:t>,</m:t>
                          </m:r>
                          <m:r>
                            <a:rPr lang="en-US" b="0" i="1" smtClean="0">
                              <a:latin typeface="Cambria Math"/>
                            </a:rPr>
                            <m:t>𝑉</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57462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Capacity Reminder (at constant V)</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2339439"/>
                <a:ext cx="10515600" cy="3837524"/>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sz="4000" i="1" smtClean="0">
                              <a:latin typeface="Cambria Math"/>
                            </a:rPr>
                          </m:ctrlPr>
                        </m:sSubPr>
                        <m:e>
                          <m:r>
                            <a:rPr lang="en-US" sz="4000" i="1">
                              <a:latin typeface="Cambria Math"/>
                            </a:rPr>
                            <m:t>𝐶</m:t>
                          </m:r>
                        </m:e>
                        <m:sub>
                          <m:r>
                            <a:rPr lang="en-US" sz="4000" i="1">
                              <a:latin typeface="Cambria Math"/>
                            </a:rPr>
                            <m:t>𝑉</m:t>
                          </m:r>
                        </m:sub>
                      </m:sSub>
                      <m:r>
                        <a:rPr lang="en-US" sz="4000" b="1" i="1">
                          <a:latin typeface="Cambria Math"/>
                        </a:rPr>
                        <m:t>=</m:t>
                      </m:r>
                      <m:sSub>
                        <m:sSubPr>
                          <m:ctrlPr>
                            <a:rPr lang="en-US" sz="4000" b="1" i="1">
                              <a:latin typeface="Cambria Math"/>
                            </a:rPr>
                          </m:ctrlPr>
                        </m:sSubPr>
                        <m:e>
                          <m:d>
                            <m:dPr>
                              <m:ctrlPr>
                                <a:rPr lang="en-US" sz="4000" b="1" i="1">
                                  <a:latin typeface="Cambria Math"/>
                                </a:rPr>
                              </m:ctrlPr>
                            </m:dPr>
                            <m:e>
                              <m:f>
                                <m:fPr>
                                  <m:ctrlPr>
                                    <a:rPr lang="en-US" sz="4000" b="1" i="1">
                                      <a:latin typeface="Cambria Math"/>
                                    </a:rPr>
                                  </m:ctrlPr>
                                </m:fPr>
                                <m:num>
                                  <m:r>
                                    <a:rPr lang="en-US" sz="4000" b="1" i="1">
                                      <a:latin typeface="Cambria Math"/>
                                      <a:ea typeface="Cambria Math"/>
                                    </a:rPr>
                                    <m:t>𝝏</m:t>
                                  </m:r>
                                  <m:r>
                                    <a:rPr lang="en-US" sz="4000" b="1" i="1">
                                      <a:latin typeface="Cambria Math"/>
                                      <a:ea typeface="Cambria Math"/>
                                    </a:rPr>
                                    <m:t>𝑼</m:t>
                                  </m:r>
                                </m:num>
                                <m:den>
                                  <m:r>
                                    <a:rPr lang="en-US" sz="4000" b="1" i="1">
                                      <a:latin typeface="Cambria Math"/>
                                      <a:ea typeface="Cambria Math"/>
                                    </a:rPr>
                                    <m:t>𝝏</m:t>
                                  </m:r>
                                  <m:r>
                                    <a:rPr lang="en-US" sz="4000" b="1" i="1">
                                      <a:latin typeface="Cambria Math"/>
                                      <a:ea typeface="Cambria Math"/>
                                    </a:rPr>
                                    <m:t>𝑻</m:t>
                                  </m:r>
                                </m:den>
                              </m:f>
                            </m:e>
                          </m:d>
                        </m:e>
                        <m:sub>
                          <m:r>
                            <a:rPr lang="en-US" sz="4000" b="1" i="1" smtClean="0">
                              <a:latin typeface="Cambria Math"/>
                              <a:ea typeface="Cambria Math"/>
                            </a:rPr>
                            <m:t>𝑵</m:t>
                          </m:r>
                          <m:r>
                            <a:rPr lang="en-US" sz="4000" b="1" i="1" smtClean="0">
                              <a:latin typeface="Cambria Math"/>
                              <a:ea typeface="Cambria Math"/>
                            </a:rPr>
                            <m:t>,</m:t>
                          </m:r>
                          <m:r>
                            <a:rPr lang="en-US" sz="4000" b="1" i="1">
                              <a:latin typeface="Cambria Math"/>
                            </a:rPr>
                            <m:t>𝑽</m:t>
                          </m:r>
                        </m:sub>
                      </m:sSub>
                    </m:oMath>
                  </m:oMathPara>
                </a14:m>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2339439"/>
                <a:ext cx="10515600" cy="3837524"/>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04405" y="5035138"/>
                <a:ext cx="10530628" cy="1253420"/>
              </a:xfrm>
              <a:prstGeom prst="rect">
                <a:avLst/>
              </a:prstGeom>
              <a:noFill/>
            </p:spPr>
            <p:txBody>
              <a:bodyPr wrap="square" rtlCol="0">
                <a:spAutoFit/>
              </a:bodyPr>
              <a:lstStyle/>
              <a:p>
                <a:r>
                  <a:rPr lang="en-US" sz="2800" dirty="0" smtClean="0"/>
                  <a:t>What is the heat capacity of en Einstein solid? Start with</a:t>
                </a:r>
                <a14:m>
                  <m:oMath xmlns:m="http://schemas.openxmlformats.org/officeDocument/2006/math">
                    <m:r>
                      <a:rPr lang="en-US" sz="2800" b="0" i="0" smtClean="0">
                        <a:latin typeface="Cambria Math"/>
                        <a:ea typeface="Cambria Math" panose="02040503050406030204" pitchFamily="18" charset="0"/>
                      </a:rPr>
                      <m:t> </m:t>
                    </m:r>
                    <m:r>
                      <m:rPr>
                        <m:sty m:val="p"/>
                      </m:rPr>
                      <a:rPr lang="el-GR" sz="2800" i="1">
                        <a:latin typeface="Cambria Math" panose="02040503050406030204" pitchFamily="18" charset="0"/>
                        <a:ea typeface="Cambria Math" panose="02040503050406030204" pitchFamily="18" charset="0"/>
                      </a:rPr>
                      <m:t>Ω</m:t>
                    </m:r>
                    <m:r>
                      <a:rPr lang="en-US" sz="2800" i="1">
                        <a:latin typeface="Cambria Math" panose="02040503050406030204" pitchFamily="18" charset="0"/>
                        <a:ea typeface="Cambria Math" panose="02040503050406030204" pitchFamily="18" charset="0"/>
                      </a:rPr>
                      <m:t>=</m:t>
                    </m:r>
                    <m:sSup>
                      <m:sSupPr>
                        <m:ctrlPr>
                          <a:rPr lang="en-US" sz="2800" i="1">
                            <a:latin typeface="Cambria Math"/>
                            <a:ea typeface="Cambria Math" panose="02040503050406030204" pitchFamily="18" charset="0"/>
                          </a:rPr>
                        </m:ctrlPr>
                      </m:sSupPr>
                      <m:e>
                        <m:d>
                          <m:dPr>
                            <m:ctrlPr>
                              <a:rPr lang="en-US" sz="2800" i="1">
                                <a:latin typeface="Cambria Math"/>
                                <a:ea typeface="Cambria Math" panose="02040503050406030204" pitchFamily="18" charset="0"/>
                              </a:rPr>
                            </m:ctrlPr>
                          </m:dPr>
                          <m:e>
                            <m:f>
                              <m:fPr>
                                <m:ctrlPr>
                                  <a:rPr lang="en-US" sz="2800" i="1">
                                    <a:latin typeface="Cambria Math"/>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𝑒𝑞</m:t>
                                </m:r>
                              </m:num>
                              <m:den>
                                <m:r>
                                  <a:rPr lang="en-US" sz="2800" i="1">
                                    <a:latin typeface="Cambria Math" panose="02040503050406030204" pitchFamily="18" charset="0"/>
                                    <a:ea typeface="Cambria Math" panose="02040503050406030204" pitchFamily="18" charset="0"/>
                                  </a:rPr>
                                  <m:t>𝑁</m:t>
                                </m:r>
                              </m:den>
                            </m:f>
                          </m:e>
                        </m:d>
                      </m:e>
                      <m:sup>
                        <m:r>
                          <a:rPr lang="en-US" sz="2800" i="1">
                            <a:latin typeface="Cambria Math" panose="02040503050406030204" pitchFamily="18" charset="0"/>
                            <a:ea typeface="Cambria Math" panose="02040503050406030204" pitchFamily="18" charset="0"/>
                          </a:rPr>
                          <m:t>𝑁</m:t>
                        </m:r>
                      </m:sup>
                    </m:sSup>
                  </m:oMath>
                </a14:m>
                <a:endParaRPr lang="en-US" sz="2800" dirty="0"/>
              </a:p>
              <a:p>
                <a:r>
                  <a:rPr lang="en-US" sz="2800" dirty="0" smtClean="0"/>
                  <a:t>How do we define U in this case?</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104405" y="5035138"/>
                <a:ext cx="10530628" cy="1253420"/>
              </a:xfrm>
              <a:prstGeom prst="rect">
                <a:avLst/>
              </a:prstGeom>
              <a:blipFill rotWithShape="1">
                <a:blip r:embed="rId3"/>
                <a:stretch>
                  <a:fillRect l="-1157" b="-12621"/>
                </a:stretch>
              </a:blipFill>
            </p:spPr>
            <p:txBody>
              <a:bodyPr/>
              <a:lstStyle/>
              <a:p>
                <a:r>
                  <a:rPr lang="en-US">
                    <a:noFill/>
                  </a:rPr>
                  <a:t> </a:t>
                </a:r>
              </a:p>
            </p:txBody>
          </p:sp>
        </mc:Fallback>
      </mc:AlternateContent>
    </p:spTree>
    <p:extLst>
      <p:ext uri="{BB962C8B-B14F-4D97-AF65-F5344CB8AC3E}">
        <p14:creationId xmlns:p14="http://schemas.microsoft.com/office/powerpoint/2010/main" val="25033256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0680865" cy="4693928"/>
              </a:xfrm>
            </p:spPr>
            <p:txBody>
              <a:bodyPr>
                <a:normAutofit lnSpcReduction="10000"/>
              </a:bodyPr>
              <a:lstStyle/>
              <a:p>
                <a:pPr marL="0" indent="0">
                  <a:buNone/>
                </a:pPr>
                <a:r>
                  <a:rPr lang="en-US" dirty="0"/>
                  <a:t>Recall </a:t>
                </a:r>
                <a:r>
                  <a:rPr lang="en-US" dirty="0" smtClean="0"/>
                  <a:t>the </a:t>
                </a:r>
                <a:r>
                  <a:rPr lang="en-US" b="1" dirty="0" err="1"/>
                  <a:t>Sackur-Tetrode</a:t>
                </a:r>
                <a:r>
                  <a:rPr lang="en-US" b="1" dirty="0"/>
                  <a:t> equation</a:t>
                </a:r>
                <a:r>
                  <a:rPr lang="en-US" dirty="0"/>
                  <a:t>, which gives the entropy of a monatomic ideal </a:t>
                </a:r>
                <a:r>
                  <a:rPr lang="en-US" dirty="0" smtClean="0"/>
                  <a:t>gas: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𝑁𝑘</m:t>
                      </m:r>
                      <m:d>
                        <m:dPr>
                          <m:begChr m:val="["/>
                          <m:endChr m:val="]"/>
                          <m:ctrlPr>
                            <a:rPr lang="en-US" i="1">
                              <a:latin typeface="Cambria Math"/>
                            </a:rPr>
                          </m:ctrlPr>
                        </m:dPr>
                        <m:e>
                          <m:func>
                            <m:funcPr>
                              <m:ctrlPr>
                                <a:rPr lang="en-US" i="1">
                                  <a:latin typeface="Cambria Math"/>
                                </a:rPr>
                              </m:ctrlPr>
                            </m:funcPr>
                            <m:fName>
                              <m:r>
                                <m:rPr>
                                  <m:sty m:val="p"/>
                                </m:rPr>
                                <a:rPr lang="en-US">
                                  <a:latin typeface="Cambria Math" panose="02040503050406030204" pitchFamily="18" charset="0"/>
                                </a:rPr>
                                <m:t>ln</m:t>
                              </m:r>
                            </m:fName>
                            <m:e>
                              <m:d>
                                <m:dPr>
                                  <m:ctrlPr>
                                    <a:rPr lang="en-US" i="1">
                                      <a:latin typeface="Cambria Math"/>
                                    </a:rPr>
                                  </m:ctrlPr>
                                </m:dPr>
                                <m:e>
                                  <m:f>
                                    <m:fPr>
                                      <m:ctrlPr>
                                        <a:rPr lang="en-US" i="1">
                                          <a:latin typeface="Cambria Math"/>
                                        </a:rPr>
                                      </m:ctrlPr>
                                    </m:fPr>
                                    <m:num>
                                      <m:r>
                                        <a:rPr lang="en-US" i="1">
                                          <a:latin typeface="Cambria Math" panose="02040503050406030204" pitchFamily="18" charset="0"/>
                                        </a:rPr>
                                        <m:t>𝑉</m:t>
                                      </m:r>
                                    </m:num>
                                    <m:den>
                                      <m:r>
                                        <a:rPr lang="en-US" i="1">
                                          <a:latin typeface="Cambria Math" panose="02040503050406030204" pitchFamily="18" charset="0"/>
                                        </a:rPr>
                                        <m:t>𝑁</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𝑚𝑈</m:t>
                                              </m:r>
                                            </m:num>
                                            <m:den>
                                              <m:r>
                                                <a:rPr lang="en-US" i="1">
                                                  <a:latin typeface="Cambria Math" panose="02040503050406030204" pitchFamily="18" charset="0"/>
                                                </a:rPr>
                                                <m:t>3</m:t>
                                              </m:r>
                                              <m:r>
                                                <a:rPr lang="en-US" i="1">
                                                  <a:latin typeface="Cambria Math" panose="02040503050406030204" pitchFamily="18" charset="0"/>
                                                </a:rPr>
                                                <m:t>𝑁</m:t>
                                              </m:r>
                                              <m:sSup>
                                                <m:sSupPr>
                                                  <m:ctrlPr>
                                                    <a:rPr lang="en-US" i="1">
                                                      <a:latin typeface="Cambria Math"/>
                                                    </a:rPr>
                                                  </m:ctrlPr>
                                                </m:sSupPr>
                                                <m:e>
                                                  <m:r>
                                                    <a:rPr lang="en-US" i="1">
                                                      <a:latin typeface="Cambria Math" panose="02040503050406030204" pitchFamily="18" charset="0"/>
                                                    </a:rPr>
                                                    <m:t>h</m:t>
                                                  </m:r>
                                                </m:e>
                                                <m:sup>
                                                  <m:r>
                                                    <a:rPr lang="en-US" i="1">
                                                      <a:latin typeface="Cambria Math" panose="02040503050406030204" pitchFamily="18" charset="0"/>
                                                    </a:rPr>
                                                    <m:t>2</m:t>
                                                  </m:r>
                                                </m:sup>
                                              </m:sSup>
                                            </m:den>
                                          </m:f>
                                        </m:e>
                                      </m:d>
                                    </m:e>
                                    <m:sup>
                                      <m:f>
                                        <m:fPr>
                                          <m:ctrlPr>
                                            <a:rPr lang="en-US" i="1">
                                              <a:latin typeface="Cambria Math"/>
                                            </a:rPr>
                                          </m:ctrlPr>
                                        </m:fPr>
                                        <m:num>
                                          <m:r>
                                            <a:rPr lang="en-US" i="1">
                                              <a:latin typeface="Cambria Math" panose="02040503050406030204" pitchFamily="18" charset="0"/>
                                            </a:rPr>
                                            <m:t>3</m:t>
                                          </m:r>
                                        </m:num>
                                        <m:den>
                                          <m:r>
                                            <a:rPr lang="en-US" i="1">
                                              <a:latin typeface="Cambria Math" panose="02040503050406030204" pitchFamily="18" charset="0"/>
                                            </a:rPr>
                                            <m:t>2</m:t>
                                          </m:r>
                                        </m:den>
                                      </m:f>
                                    </m:sup>
                                  </m:sSup>
                                </m:e>
                              </m:d>
                            </m:e>
                          </m:func>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5</m:t>
                              </m:r>
                            </m:num>
                            <m:den>
                              <m:r>
                                <a:rPr lang="en-US" i="1">
                                  <a:latin typeface="Cambria Math" panose="02040503050406030204" pitchFamily="18" charset="0"/>
                                </a:rPr>
                                <m:t>2</m:t>
                              </m:r>
                            </m:den>
                          </m:f>
                        </m:e>
                      </m:d>
                    </m:oMath>
                  </m:oMathPara>
                </a14:m>
                <a:endParaRPr lang="en-US" dirty="0"/>
              </a:p>
              <a:p>
                <a:pPr marL="0" indent="0">
                  <a:buNone/>
                </a:pPr>
                <a:r>
                  <a:rPr lang="en-US" dirty="0" smtClean="0"/>
                  <a:t>where </a:t>
                </a:r>
                <a:r>
                  <a:rPr lang="en-US" b="1" dirty="0"/>
                  <a:t>N</a:t>
                </a:r>
                <a:r>
                  <a:rPr lang="en-US" dirty="0"/>
                  <a:t> is the number of molecules in the gas, </a:t>
                </a:r>
                <a:r>
                  <a:rPr lang="en-US" b="1" dirty="0"/>
                  <a:t>V</a:t>
                </a:r>
                <a:r>
                  <a:rPr lang="en-US" dirty="0"/>
                  <a:t> is the volume of the gas, </a:t>
                </a:r>
                <a:r>
                  <a:rPr lang="en-US" b="1" dirty="0"/>
                  <a:t>m</a:t>
                </a:r>
                <a:r>
                  <a:rPr lang="en-US" dirty="0"/>
                  <a:t> is the mass of a molecule in the gas, </a:t>
                </a:r>
                <a:r>
                  <a:rPr lang="en-US" b="1" dirty="0"/>
                  <a:t>U</a:t>
                </a:r>
                <a:r>
                  <a:rPr lang="en-US" dirty="0"/>
                  <a:t> is the internal energy, and </a:t>
                </a:r>
                <a:r>
                  <a:rPr lang="en-US" b="1" dirty="0"/>
                  <a:t>h</a:t>
                </a:r>
                <a:r>
                  <a:rPr lang="en-US" dirty="0"/>
                  <a:t> is Planck’s constant. </a:t>
                </a:r>
              </a:p>
              <a:p>
                <a:pPr marL="0" indent="0">
                  <a:buNone/>
                </a:pPr>
                <a:r>
                  <a:rPr lang="en-US" dirty="0"/>
                  <a:t>(a) Use the </a:t>
                </a:r>
                <a:r>
                  <a:rPr lang="en-US" dirty="0" err="1"/>
                  <a:t>Sackur-Tetrode</a:t>
                </a:r>
                <a:r>
                  <a:rPr lang="en-US" dirty="0"/>
                  <a:t> equation to find an expression for the internal energy of a monatomic ideal gas, and comment on your result.</a:t>
                </a:r>
              </a:p>
              <a:p>
                <a:pPr marL="0" indent="0">
                  <a:buNone/>
                </a:pPr>
                <a:r>
                  <a:rPr lang="en-US" dirty="0"/>
                  <a:t>(b) Find an expression for the heat capacity at constant volume for a monatomic ideal gas.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0680865" cy="4693928"/>
              </a:xfrm>
              <a:blipFill rotWithShape="1">
                <a:blip r:embed="rId2"/>
                <a:stretch>
                  <a:fillRect l="-1141" t="-2857" r="-285"/>
                </a:stretch>
              </a:blipFill>
            </p:spPr>
            <p:txBody>
              <a:bodyPr/>
              <a:lstStyle/>
              <a:p>
                <a:r>
                  <a:rPr lang="en-US">
                    <a:noFill/>
                  </a:rPr>
                  <a:t> </a:t>
                </a:r>
              </a:p>
            </p:txBody>
          </p:sp>
        </mc:Fallback>
      </mc:AlternateContent>
    </p:spTree>
    <p:extLst>
      <p:ext uri="{BB962C8B-B14F-4D97-AF65-F5344CB8AC3E}">
        <p14:creationId xmlns:p14="http://schemas.microsoft.com/office/powerpoint/2010/main" val="1001752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19335</TotalTime>
  <Words>7407</Words>
  <Application>Microsoft Office PowerPoint</Application>
  <PresentationFormat>Custom</PresentationFormat>
  <Paragraphs>832</Paragraphs>
  <Slides>146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146</vt:i4>
      </vt:variant>
    </vt:vector>
  </HeadingPairs>
  <TitlesOfParts>
    <vt:vector size="149" baseType="lpstr">
      <vt:lpstr>Office Theme</vt:lpstr>
      <vt:lpstr>SmartDraw</vt:lpstr>
      <vt:lpstr>Equation</vt:lpstr>
      <vt:lpstr>PHYSICS 3610 Thermodynamics</vt:lpstr>
      <vt:lpstr>Course Outline</vt:lpstr>
      <vt:lpstr>Homework Format</vt:lpstr>
      <vt:lpstr>What is thermodynamics? </vt:lpstr>
      <vt:lpstr>What is Statistical Mechanics?</vt:lpstr>
      <vt:lpstr>Temperature and Temperature Scales</vt:lpstr>
      <vt:lpstr>The Zeroth Law of Thermodynamics. </vt:lpstr>
      <vt:lpstr>Thermal Expansion</vt:lpstr>
      <vt:lpstr>Expansion in two and three dimensions</vt:lpstr>
      <vt:lpstr>Examples</vt:lpstr>
      <vt:lpstr>Heat Capacity</vt:lpstr>
      <vt:lpstr>The Mole</vt:lpstr>
      <vt:lpstr>Specific heat capacities of common materials</vt:lpstr>
      <vt:lpstr>CP and CV</vt:lpstr>
      <vt:lpstr>Heats of transformation</vt:lpstr>
      <vt:lpstr>Example</vt:lpstr>
      <vt:lpstr>Calorimetry</vt:lpstr>
      <vt:lpstr>Example</vt:lpstr>
      <vt:lpstr>Thermal Conduction</vt:lpstr>
      <vt:lpstr>PowerPoint Presentation</vt:lpstr>
      <vt:lpstr>Combining Thermal conducting materials</vt:lpstr>
      <vt:lpstr>R value and thermal insulation </vt:lpstr>
      <vt:lpstr>Example</vt:lpstr>
      <vt:lpstr>Temperature Reservoir</vt:lpstr>
      <vt:lpstr>Work and Heat</vt:lpstr>
      <vt:lpstr>Thermodynamic state &amp; thermodynamic process</vt:lpstr>
      <vt:lpstr>Model system: Gas in a piston</vt:lpstr>
      <vt:lpstr>PV diagrams</vt:lpstr>
      <vt:lpstr>PV Diagrams</vt:lpstr>
      <vt:lpstr>First Law of Thermodynamics</vt:lpstr>
      <vt:lpstr>Example</vt:lpstr>
      <vt:lpstr>Ideal Gas</vt:lpstr>
      <vt:lpstr>Example</vt:lpstr>
      <vt:lpstr>Kinetic Theory of Gases</vt:lpstr>
      <vt:lpstr>PV thermodynamic processes at constant </vt:lpstr>
      <vt:lpstr>CV: Molar specific heat at constant volume</vt:lpstr>
      <vt:lpstr>CP: Molar specific heat at constant pressure</vt:lpstr>
      <vt:lpstr>Example</vt:lpstr>
      <vt:lpstr>PV Plots for Isothermal and Adiabatic Processes</vt:lpstr>
      <vt:lpstr>Equipartition of Energy &amp; Degrees of Freedom</vt:lpstr>
      <vt:lpstr>A New State Variable: Entropy</vt:lpstr>
      <vt:lpstr>PowerPoint Presentation</vt:lpstr>
      <vt:lpstr>Reversible and Irreversible Processes</vt:lpstr>
      <vt:lpstr>Entropy and the Direction of Thermodynamic Processes</vt:lpstr>
      <vt:lpstr>Example</vt:lpstr>
      <vt:lpstr>Entropy as a State Variable</vt:lpstr>
      <vt:lpstr>Example</vt:lpstr>
      <vt:lpstr>Free expansion of a gas</vt:lpstr>
      <vt:lpstr>Second Law of Thermodynamics</vt:lpstr>
      <vt:lpstr>Reversible processes and Work Done</vt:lpstr>
      <vt:lpstr>Carnot Cycle and the heat Engine</vt:lpstr>
      <vt:lpstr>Carnot Cycle: Ideal Heat Engine</vt:lpstr>
      <vt:lpstr>Stirling engine</vt:lpstr>
      <vt:lpstr>Summary: basic thermodynamics</vt:lpstr>
      <vt:lpstr>Summary: cont. </vt:lpstr>
      <vt:lpstr>Ideal Gas</vt:lpstr>
      <vt:lpstr>Thermodynamic processes</vt:lpstr>
      <vt:lpstr>Reversible processes</vt:lpstr>
      <vt:lpstr>Example</vt:lpstr>
      <vt:lpstr>Example: Kinetic Theory of Gases</vt:lpstr>
      <vt:lpstr>Heat Capacity Revisited</vt:lpstr>
      <vt:lpstr>Heat Capacity constant pressure</vt:lpstr>
      <vt:lpstr>New Heat Capacity relations</vt:lpstr>
      <vt:lpstr>Enthalpy: H</vt:lpstr>
      <vt:lpstr>Example</vt:lpstr>
      <vt:lpstr>Consider the combustion of one mole of methane gas: CH_4 (gas)+2O_2 (gas)=CO_2 (gas)+2H_2 O(gas)</vt:lpstr>
      <vt:lpstr>Statistical Mechanics</vt:lpstr>
      <vt:lpstr>Microstates and Macrostates</vt:lpstr>
      <vt:lpstr>Microstates &amp; Macrostates</vt:lpstr>
      <vt:lpstr>Probability of any particular coin arrangement</vt:lpstr>
      <vt:lpstr>20 coin example</vt:lpstr>
      <vt:lpstr>100 coins on a tray example</vt:lpstr>
      <vt:lpstr>A physical model: paramagnet</vt:lpstr>
      <vt:lpstr>Einstein model of a solid</vt:lpstr>
      <vt:lpstr>Einstein Model of a solid</vt:lpstr>
      <vt:lpstr>Formula to determine the multiplicity in an Einstein Solid</vt:lpstr>
      <vt:lpstr>The Einstein Solid Multiplicity Formula</vt:lpstr>
      <vt:lpstr>Interacting Einstein Solids</vt:lpstr>
      <vt:lpstr>PowerPoint Presentation</vt:lpstr>
      <vt:lpstr>Fundamental postulate of statistical mechanics</vt:lpstr>
      <vt:lpstr>23 oscillators (10 in A, 13 in B) 25 energy quanta</vt:lpstr>
      <vt:lpstr>Stirling’s Approximation</vt:lpstr>
      <vt:lpstr>Stirling’s Approximation applied to Einstein Solid</vt:lpstr>
      <vt:lpstr>Multiplicity of an Ideal Gas</vt:lpstr>
      <vt:lpstr>Apply to an interacting gas </vt:lpstr>
      <vt:lpstr>Basic ideas from multiplicity</vt:lpstr>
      <vt:lpstr>Relating W to S: Definition of Entropy</vt:lpstr>
      <vt:lpstr>Second Law in terms of Entropy</vt:lpstr>
      <vt:lpstr>Example</vt:lpstr>
      <vt:lpstr>Example</vt:lpstr>
      <vt:lpstr>Sackur-Tetrode Equation</vt:lpstr>
      <vt:lpstr>Entropy of mixing</vt:lpstr>
      <vt:lpstr>Distinguishable and indistinguishable particles</vt:lpstr>
      <vt:lpstr>Reversible versus Irreversible (again)</vt:lpstr>
      <vt:lpstr>Entropy and Temperature</vt:lpstr>
      <vt:lpstr>PowerPoint Presentation</vt:lpstr>
      <vt:lpstr>Entropy and temperature</vt:lpstr>
      <vt:lpstr>Heat Capacity Reminder (at constant V)</vt:lpstr>
      <vt:lpstr>Example</vt:lpstr>
      <vt:lpstr>Example</vt:lpstr>
      <vt:lpstr>Entropy and Energy Content </vt:lpstr>
      <vt:lpstr>Paramagnetism</vt:lpstr>
      <vt:lpstr>Multiplicity of a paramagnet</vt:lpstr>
      <vt:lpstr>Entropy of a paramagnet</vt:lpstr>
      <vt:lpstr>Energy versus Temperature</vt:lpstr>
      <vt:lpstr>Negative Absolute Temperature</vt:lpstr>
      <vt:lpstr>Heat Capacity of a Paramagnet</vt:lpstr>
      <vt:lpstr>Curie’s Law</vt:lpstr>
      <vt:lpstr>Entropy &amp; Mechanical Equilibrium</vt:lpstr>
      <vt:lpstr>The Thermodynamic Identity</vt:lpstr>
      <vt:lpstr>Compare the Thermodynamic Identity to the First law of Thermodynamics</vt:lpstr>
      <vt:lpstr>Example</vt:lpstr>
      <vt:lpstr>Diffusive Equilibrium and Chemical Potential</vt:lpstr>
      <vt:lpstr>Generalized Thermodynamic Identity</vt:lpstr>
      <vt:lpstr>Summary</vt:lpstr>
      <vt:lpstr>Information Theory</vt:lpstr>
      <vt:lpstr>Additive not Multiplicative scale</vt:lpstr>
      <vt:lpstr>Information content of a message</vt:lpstr>
      <vt:lpstr>How do I find log2(y)</vt:lpstr>
      <vt:lpstr>Info content of a signal</vt:lpstr>
      <vt:lpstr>Example</vt:lpstr>
      <vt:lpstr>Compression Example</vt:lpstr>
      <vt:lpstr>Other encoding schemes</vt:lpstr>
      <vt:lpstr>Yet another coding scheme</vt:lpstr>
      <vt:lpstr>Heat Engines &amp; Efficiency</vt:lpstr>
      <vt:lpstr>Can we convert 100% heat to work?</vt:lpstr>
      <vt:lpstr>An engine must be cyclic</vt:lpstr>
      <vt:lpstr>Engine efficiency and refrigerator COP*</vt:lpstr>
      <vt:lpstr>Ideal gas engine example</vt:lpstr>
      <vt:lpstr>Refrigerator</vt:lpstr>
      <vt:lpstr>Otto cycle: gas internal combustion engine</vt:lpstr>
      <vt:lpstr>The steam engine and the Rankine Cycle</vt:lpstr>
      <vt:lpstr>Rankine cycle</vt:lpstr>
      <vt:lpstr>Steam Engine Efficiency</vt:lpstr>
      <vt:lpstr>Steam tables</vt:lpstr>
      <vt:lpstr>More Steam Tables</vt:lpstr>
      <vt:lpstr>Steam engine efficiency</vt:lpstr>
      <vt:lpstr>Laser Cooling</vt:lpstr>
      <vt:lpstr>Heat pump</vt:lpstr>
      <vt:lpstr>Thermodynamic Potentials</vt:lpstr>
      <vt:lpstr>Why these other potentials?</vt:lpstr>
      <vt:lpstr>Helmholtz Free energy</vt:lpstr>
      <vt:lpstr>Gibb Free Energy</vt:lpstr>
      <vt:lpstr>Example</vt:lpstr>
      <vt:lpstr>Electrolysis</vt:lpstr>
      <vt:lpstr>http://www.youtube.com/watch?feature=player_embedded&amp;v=Y13tSEyOqGs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3610 Thermodynamics</dc:title>
  <dc:creator>Bill</dc:creator>
  <cp:lastModifiedBy>Middle Tennessee State University</cp:lastModifiedBy>
  <cp:revision>247</cp:revision>
  <dcterms:created xsi:type="dcterms:W3CDTF">2013-08-01T14:54:12Z</dcterms:created>
  <dcterms:modified xsi:type="dcterms:W3CDTF">2013-10-31T17:48:21Z</dcterms:modified>
</cp:coreProperties>
</file>